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9"/>
  </p:notesMasterIdLst>
  <p:handoutMasterIdLst>
    <p:handoutMasterId r:id="rId50"/>
  </p:handoutMasterIdLst>
  <p:sldIdLst>
    <p:sldId id="746" r:id="rId3"/>
    <p:sldId id="871" r:id="rId4"/>
    <p:sldId id="834" r:id="rId5"/>
    <p:sldId id="833" r:id="rId6"/>
    <p:sldId id="872" r:id="rId7"/>
    <p:sldId id="774" r:id="rId8"/>
    <p:sldId id="836" r:id="rId9"/>
    <p:sldId id="786" r:id="rId10"/>
    <p:sldId id="873" r:id="rId11"/>
    <p:sldId id="528" r:id="rId12"/>
    <p:sldId id="887" r:id="rId13"/>
    <p:sldId id="742" r:id="rId14"/>
    <p:sldId id="783" r:id="rId15"/>
    <p:sldId id="729" r:id="rId16"/>
    <p:sldId id="882" r:id="rId17"/>
    <p:sldId id="806" r:id="rId18"/>
    <p:sldId id="893" r:id="rId19"/>
    <p:sldId id="894" r:id="rId20"/>
    <p:sldId id="895" r:id="rId21"/>
    <p:sldId id="896" r:id="rId22"/>
    <p:sldId id="898" r:id="rId23"/>
    <p:sldId id="897" r:id="rId24"/>
    <p:sldId id="867" r:id="rId25"/>
    <p:sldId id="850" r:id="rId26"/>
    <p:sldId id="890" r:id="rId27"/>
    <p:sldId id="853" r:id="rId28"/>
    <p:sldId id="862" r:id="rId29"/>
    <p:sldId id="883" r:id="rId30"/>
    <p:sldId id="891" r:id="rId31"/>
    <p:sldId id="892" r:id="rId32"/>
    <p:sldId id="789" r:id="rId33"/>
    <p:sldId id="791" r:id="rId34"/>
    <p:sldId id="881" r:id="rId35"/>
    <p:sldId id="880" r:id="rId36"/>
    <p:sldId id="886" r:id="rId37"/>
    <p:sldId id="889" r:id="rId38"/>
    <p:sldId id="888" r:id="rId39"/>
    <p:sldId id="874" r:id="rId40"/>
    <p:sldId id="854" r:id="rId41"/>
    <p:sldId id="847" r:id="rId42"/>
    <p:sldId id="877" r:id="rId43"/>
    <p:sldId id="878" r:id="rId44"/>
    <p:sldId id="875" r:id="rId45"/>
    <p:sldId id="787" r:id="rId46"/>
    <p:sldId id="831" r:id="rId47"/>
    <p:sldId id="866" r:id="rId48"/>
  </p:sldIdLst>
  <p:sldSz cx="9144000" cy="6858000" type="screen4x3"/>
  <p:notesSz cx="6985000" cy="92837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AF4A"/>
    <a:srgbClr val="984EA3"/>
    <a:srgbClr val="FF7F00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16" autoAdjust="0"/>
    <p:restoredTop sz="98817" autoAdjust="0"/>
  </p:normalViewPr>
  <p:slideViewPr>
    <p:cSldViewPr snapToGrid="0" showGuides="1">
      <p:cViewPr varScale="1">
        <p:scale>
          <a:sx n="116" d="100"/>
          <a:sy n="116" d="100"/>
        </p:scale>
        <p:origin x="42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28"/>
        <p:guide pos="2208"/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11259356469342"/>
          <c:y val="9.4245927592384357E-2"/>
          <c:w val="0.47646617089530502"/>
          <c:h val="0.816799150106236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1"/>
              <c:layout>
                <c:manualLayout>
                  <c:x val="-0.2168677700009721"/>
                  <c:y val="-1.2621130691996834E-2"/>
                </c:manualLayout>
              </c:layout>
              <c:tx>
                <c:rich>
                  <a:bodyPr/>
                  <a:lstStyle/>
                  <a:p>
                    <a:pPr algn="just">
                      <a:defRPr sz="1400"/>
                    </a:pPr>
                    <a:r>
                      <a:rPr lang="en-US" dirty="0" smtClean="0"/>
                      <a:t>     Competitive</a:t>
                    </a:r>
                    <a:r>
                      <a:rPr lang="en-US" baseline="0" dirty="0" smtClean="0"/>
                      <a:t> </a:t>
                    </a:r>
                    <a:r>
                      <a:rPr lang="en-US" dirty="0" smtClean="0"/>
                      <a:t>Research/Program           25%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769375182268883"/>
                  <c:y val="-0.1472684664416948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Partners 54%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8.6168708078156894E-2"/>
                  <c:y val="1.058201058201058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4666933994361812E-2"/>
                  <c:y val="7.469482981294012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MIT
</a:t>
                    </a:r>
                    <a:r>
                      <a:rPr lang="en-US" smtClean="0"/>
                      <a:t>11%</a:t>
                    </a:r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0.15884040536599614"/>
                  <c:y val="1.587301587301587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Center Administration</c:v>
                </c:pt>
                <c:pt idx="1">
                  <c:v>Unallocated Research Funds</c:v>
                </c:pt>
                <c:pt idx="2">
                  <c:v>Partners</c:v>
                </c:pt>
                <c:pt idx="3">
                  <c:v>Center Activities</c:v>
                </c:pt>
              </c:strCache>
            </c:strRef>
          </c:cat>
          <c:val>
            <c:numRef>
              <c:f>Sheet1!$B$2:$B$5</c:f>
              <c:numCache>
                <c:formatCode>_("$"* #,##0_);_("$"* \(#,##0\);_("$"* "-"??_);_(@_)</c:formatCode>
                <c:ptCount val="4"/>
                <c:pt idx="0">
                  <c:v>664070</c:v>
                </c:pt>
                <c:pt idx="1">
                  <c:v>1225700</c:v>
                </c:pt>
                <c:pt idx="2">
                  <c:v>2691141</c:v>
                </c:pt>
                <c:pt idx="3">
                  <c:v>400000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 algn="r"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</c:spPr>
          </c:dPt>
          <c:dLbls>
            <c:dLbl>
              <c:idx val="0"/>
              <c:layout>
                <c:manualLayout>
                  <c:x val="-0.1283854612931046"/>
                  <c:y val="0.1125040887329388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Faculty</a:t>
                    </a:r>
                    <a:r>
                      <a:rPr lang="en-US" dirty="0"/>
                      <a:t>
</a:t>
                    </a:r>
                    <a:r>
                      <a:rPr lang="en-US" dirty="0" smtClean="0"/>
                      <a:t>22%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8.2022857919305039E-2"/>
                  <c:y val="-0.1291546207362913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5271562988969573"/>
                  <c:y val="-0.11999079277915999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Graduate </a:t>
                    </a:r>
                    <a:r>
                      <a:rPr lang="en-US" dirty="0"/>
                      <a:t>Students
</a:t>
                    </a:r>
                    <a:r>
                      <a:rPr lang="en-US" dirty="0" smtClean="0"/>
                      <a:t>33%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Undergrad </a:t>
                    </a:r>
                    <a:r>
                      <a:rPr lang="en-US" dirty="0" smtClean="0"/>
                      <a:t>/ REU  students</a:t>
                    </a:r>
                    <a:r>
                      <a:rPr lang="en-US" dirty="0"/>
                      <a:t>
</a:t>
                    </a:r>
                    <a:r>
                      <a:rPr lang="en-US" dirty="0" smtClean="0"/>
                      <a:t>31%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Management</a:t>
                    </a:r>
                    <a:r>
                      <a:rPr lang="en-US"/>
                      <a:t>
</a:t>
                    </a:r>
                    <a:r>
                      <a:rPr lang="en-US" smtClean="0"/>
                      <a:t>5%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'NSF supported Fac.Staff.Student'!$A$5:$A$9</c:f>
              <c:strCache>
                <c:ptCount val="5"/>
                <c:pt idx="0">
                  <c:v>Faculty</c:v>
                </c:pt>
                <c:pt idx="1">
                  <c:v>Post Doc</c:v>
                </c:pt>
                <c:pt idx="2">
                  <c:v>Graduate Students</c:v>
                </c:pt>
                <c:pt idx="3">
                  <c:v>Undergrad Students</c:v>
                </c:pt>
                <c:pt idx="4">
                  <c:v>Management</c:v>
                </c:pt>
              </c:strCache>
            </c:strRef>
          </c:cat>
          <c:val>
            <c:numRef>
              <c:f>'NSF supported Fac.Staff.Student'!$M$5:$M$9</c:f>
              <c:numCache>
                <c:formatCode>General</c:formatCode>
                <c:ptCount val="5"/>
                <c:pt idx="0">
                  <c:v>22</c:v>
                </c:pt>
                <c:pt idx="1">
                  <c:v>6</c:v>
                </c:pt>
                <c:pt idx="2">
                  <c:v>25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0.71296</cdr:x>
      <cdr:y>0.06349</cdr:y>
    </cdr:from>
    <cdr:to>
      <cdr:x>0.93519</cdr:x>
      <cdr:y>0.31746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867376" y="304791"/>
          <a:ext cx="1828824" cy="1219209"/>
        </a:xfrm>
        <a:prstGeom xmlns:a="http://schemas.openxmlformats.org/drawingml/2006/main" prst="rect">
          <a:avLst/>
        </a:prstGeom>
        <a:solidFill xmlns:a="http://schemas.openxmlformats.org/drawingml/2006/main">
          <a:srgbClr val="00823B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Managing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Education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Diversity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Administrative Assistant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Programmer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Advisory Committee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0.54134</cdr:x>
      <cdr:y>0.18826</cdr:y>
    </cdr:from>
    <cdr:to>
      <cdr:x>0.71059</cdr:x>
      <cdr:y>0.21927</cdr:y>
    </cdr:to>
    <cdr:cxnSp macro="">
      <cdr:nvCxnSpPr>
        <cdr:cNvPr id="7" name="Straight Connector 6"/>
        <cdr:cNvCxnSpPr/>
      </cdr:nvCxnSpPr>
      <cdr:spPr>
        <a:xfrm xmlns:a="http://schemas.openxmlformats.org/drawingml/2006/main" flipV="1">
          <a:off x="4455042" y="903771"/>
          <a:ext cx="1392864" cy="14885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0.02777</cdr:x>
      <cdr:y>0.02714</cdr:y>
    </cdr:from>
    <cdr:to>
      <cdr:x>0.25</cdr:x>
      <cdr:y>0.15319</cdr:y>
    </cdr:to>
    <cdr:sp macro="" textlink="">
      <cdr:nvSpPr>
        <cdr:cNvPr id="11" name="Rectangle 10"/>
        <cdr:cNvSpPr/>
      </cdr:nvSpPr>
      <cdr:spPr>
        <a:xfrm xmlns:a="http://schemas.openxmlformats.org/drawingml/2006/main">
          <a:off x="228573" y="130286"/>
          <a:ext cx="1828864" cy="605115"/>
        </a:xfrm>
        <a:prstGeom xmlns:a="http://schemas.openxmlformats.org/drawingml/2006/main" prst="rect">
          <a:avLst/>
        </a:prstGeom>
        <a:solidFill xmlns:a="http://schemas.openxmlformats.org/drawingml/2006/main">
          <a:srgbClr val="00823B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/>
            <a:t>Center-wide Post-docs, </a:t>
          </a:r>
          <a:r>
            <a:rPr lang="en-US" sz="1200" dirty="0" smtClean="0"/>
            <a:t>Diversity &amp; Education </a:t>
          </a:r>
          <a:r>
            <a:rPr lang="en-US" sz="1200" dirty="0"/>
            <a:t>Programs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0.23127</cdr:x>
      <cdr:y>0.09302</cdr:y>
    </cdr:from>
    <cdr:to>
      <cdr:x>0.33333</cdr:x>
      <cdr:y>0.18383</cdr:y>
    </cdr:to>
    <cdr:cxnSp macro="">
      <cdr:nvCxnSpPr>
        <cdr:cNvPr id="13" name="Straight Connector 12"/>
        <cdr:cNvCxnSpPr/>
      </cdr:nvCxnSpPr>
      <cdr:spPr>
        <a:xfrm xmlns:a="http://schemas.openxmlformats.org/drawingml/2006/main" flipH="1" flipV="1">
          <a:off x="1903228" y="446567"/>
          <a:ext cx="839971" cy="43593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0.59224</cdr:x>
      <cdr:y>0.5277</cdr:y>
    </cdr:from>
    <cdr:to>
      <cdr:x>0.70335</cdr:x>
      <cdr:y>0.71818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873925" y="253329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18090"/>
            <a:ext cx="5910871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44661" y="8818090"/>
            <a:ext cx="838769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67" tIns="46433" rIns="92867" bIns="4643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185" y="4409054"/>
            <a:ext cx="5588633" cy="4177824"/>
          </a:xfrm>
          <a:prstGeom prst="rect">
            <a:avLst/>
          </a:prstGeom>
        </p:spPr>
        <p:txBody>
          <a:bodyPr vert="horz" lIns="92867" tIns="46433" rIns="92867" bIns="4643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06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39693" indent="-284497">
              <a:defRPr>
                <a:solidFill>
                  <a:schemeClr val="tx1"/>
                </a:solidFill>
                <a:latin typeface="Arial" charset="0"/>
              </a:defRPr>
            </a:lvl2pPr>
            <a:lvl3pPr marL="1137990" indent="-227598">
              <a:defRPr>
                <a:solidFill>
                  <a:schemeClr val="tx1"/>
                </a:solidFill>
                <a:latin typeface="Arial" charset="0"/>
              </a:defRPr>
            </a:lvl3pPr>
            <a:lvl4pPr marL="1593186" indent="-227598">
              <a:defRPr>
                <a:solidFill>
                  <a:schemeClr val="tx1"/>
                </a:solidFill>
                <a:latin typeface="Arial" charset="0"/>
              </a:defRPr>
            </a:lvl4pPr>
            <a:lvl5pPr marL="2048380" indent="-227598">
              <a:defRPr>
                <a:solidFill>
                  <a:schemeClr val="tx1"/>
                </a:solidFill>
                <a:latin typeface="Arial" charset="0"/>
              </a:defRPr>
            </a:lvl5pPr>
            <a:lvl6pPr marL="2503575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58772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3966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69163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2DE7E2-C284-4F53-AFFA-E2155C0C1852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39693" indent="-284497">
              <a:defRPr>
                <a:solidFill>
                  <a:schemeClr val="tx1"/>
                </a:solidFill>
                <a:latin typeface="Arial" charset="0"/>
              </a:defRPr>
            </a:lvl2pPr>
            <a:lvl3pPr marL="1137990" indent="-227598">
              <a:defRPr>
                <a:solidFill>
                  <a:schemeClr val="tx1"/>
                </a:solidFill>
                <a:latin typeface="Arial" charset="0"/>
              </a:defRPr>
            </a:lvl3pPr>
            <a:lvl4pPr marL="1593186" indent="-227598">
              <a:defRPr>
                <a:solidFill>
                  <a:schemeClr val="tx1"/>
                </a:solidFill>
                <a:latin typeface="Arial" charset="0"/>
              </a:defRPr>
            </a:lvl4pPr>
            <a:lvl5pPr marL="2048380" indent="-227598">
              <a:defRPr>
                <a:solidFill>
                  <a:schemeClr val="tx1"/>
                </a:solidFill>
                <a:latin typeface="Arial" charset="0"/>
              </a:defRPr>
            </a:lvl5pPr>
            <a:lvl6pPr marL="2503575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58772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3966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69163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2DE7E2-C284-4F53-AFFA-E2155C0C1852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7/24/2017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tiff"/><Relationship Id="rId7" Type="http://schemas.openxmlformats.org/officeDocument/2006/relationships/image" Target="../media/image33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5.png"/><Relationship Id="rId4" Type="http://schemas.openxmlformats.org/officeDocument/2006/relationships/image" Target="../media/image30.tiff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6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5.emf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cs.purdue.edu/people/images/faculty/spa.jpg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2017 External Advisory Board: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Overview</a:t>
            </a:r>
          </a:p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August 1-2, 2017</a:t>
            </a:r>
          </a:p>
          <a:p>
            <a:endParaRPr lang="en-US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314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Mission and  Research Thrusts</a:t>
            </a:r>
            <a:endParaRPr lang="en-US" sz="3600" dirty="0"/>
          </a:p>
        </p:txBody>
      </p:sp>
      <p:pic>
        <p:nvPicPr>
          <p:cNvPr id="13" name="Picture 2" descr="C:\Users\ywchoi\Desktop\NSF\portraits\Grama.jpg"/>
          <p:cNvPicPr>
            <a:picLocks noChangeAspect="1" noChangeArrowheads="1"/>
          </p:cNvPicPr>
          <p:nvPr/>
        </p:nvPicPr>
        <p:blipFill rotWithShape="1">
          <a:blip r:embed="rId2" cstate="print"/>
          <a:srcRect b="20029"/>
          <a:stretch/>
        </p:blipFill>
        <p:spPr bwMode="auto">
          <a:xfrm>
            <a:off x="7687987" y="4715233"/>
            <a:ext cx="990810" cy="11218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14" name="Picture 3" descr="C:\Users\ywchoi\Desktop\NSF\portraits\Shankar_Subramaniam.gif"/>
          <p:cNvPicPr>
            <a:picLocks noChangeAspect="1" noChangeArrowheads="1"/>
          </p:cNvPicPr>
          <p:nvPr/>
        </p:nvPicPr>
        <p:blipFill rotWithShape="1">
          <a:blip r:embed="rId3" cstate="print"/>
          <a:srcRect l="6792" t="7126" r="10068" b="9114"/>
          <a:stretch/>
        </p:blipFill>
        <p:spPr bwMode="auto">
          <a:xfrm>
            <a:off x="6657965" y="4710147"/>
            <a:ext cx="882045" cy="110539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7654" name="Slide Number Placeholder 2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2875F0-F7E8-4F2F-AF00-62F685DDC11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752260" y="4636083"/>
            <a:ext cx="55562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 smtClean="0"/>
              <a:t>RESEARCH THRUSTS</a:t>
            </a:r>
            <a:r>
              <a:rPr lang="en-US" sz="2000" dirty="0" smtClean="0"/>
              <a:t>:</a:t>
            </a:r>
          </a:p>
          <a:p>
            <a:endParaRPr lang="en-US" sz="1100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1. 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Information &amp; Communication</a:t>
            </a:r>
            <a:endParaRPr lang="en-US" sz="2000" u="sng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2. 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Knowledge Extraction (Data Science)</a:t>
            </a:r>
            <a:endParaRPr lang="en-US" sz="2000" b="1" u="sng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rgbClr val="0070C0"/>
                </a:solidFill>
              </a:rPr>
              <a:t>3. 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Life Sciences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57" name="TextBox 10"/>
          <p:cNvSpPr txBox="1">
            <a:spLocks noChangeArrowheads="1"/>
          </p:cNvSpPr>
          <p:nvPr/>
        </p:nvSpPr>
        <p:spPr bwMode="auto">
          <a:xfrm>
            <a:off x="6534140" y="5815538"/>
            <a:ext cx="11296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000" dirty="0"/>
              <a:t>S. </a:t>
            </a:r>
            <a:r>
              <a:rPr lang="en-US" sz="1000" dirty="0" err="1" smtClean="0"/>
              <a:t>Subramaniam</a:t>
            </a:r>
            <a:endParaRPr lang="en-US" sz="1000" dirty="0"/>
          </a:p>
        </p:txBody>
      </p:sp>
      <p:sp>
        <p:nvSpPr>
          <p:cNvPr id="27658" name="TextBox 14"/>
          <p:cNvSpPr txBox="1">
            <a:spLocks noChangeArrowheads="1"/>
          </p:cNvSpPr>
          <p:nvPr/>
        </p:nvSpPr>
        <p:spPr bwMode="auto">
          <a:xfrm>
            <a:off x="7663833" y="2842932"/>
            <a:ext cx="1092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T</a:t>
            </a:r>
            <a:r>
              <a:rPr lang="en-US" sz="1000" dirty="0"/>
              <a:t>. </a:t>
            </a:r>
            <a:r>
              <a:rPr lang="en-US" sz="1000" dirty="0" err="1"/>
              <a:t>Weissman</a:t>
            </a:r>
            <a:endParaRPr lang="en-US" sz="1100" dirty="0"/>
          </a:p>
        </p:txBody>
      </p:sp>
      <p:sp>
        <p:nvSpPr>
          <p:cNvPr id="27659" name="TextBox 15"/>
          <p:cNvSpPr txBox="1">
            <a:spLocks noChangeArrowheads="1"/>
          </p:cNvSpPr>
          <p:nvPr/>
        </p:nvSpPr>
        <p:spPr bwMode="auto">
          <a:xfrm>
            <a:off x="7836277" y="4404780"/>
            <a:ext cx="108981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50" dirty="0" smtClean="0"/>
              <a:t>J. Neville</a:t>
            </a:r>
            <a:endParaRPr lang="en-US" sz="1050" dirty="0"/>
          </a:p>
        </p:txBody>
      </p:sp>
      <p:sp>
        <p:nvSpPr>
          <p:cNvPr id="27661" name="TextBox 23"/>
          <p:cNvSpPr txBox="1">
            <a:spLocks noChangeArrowheads="1"/>
          </p:cNvSpPr>
          <p:nvPr/>
        </p:nvSpPr>
        <p:spPr bwMode="auto">
          <a:xfrm>
            <a:off x="733254" y="1803621"/>
            <a:ext cx="571949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RESEARCH MISSION</a:t>
            </a:r>
            <a:r>
              <a:rPr lang="en-US" sz="2400" dirty="0" smtClean="0"/>
              <a:t>: </a:t>
            </a:r>
            <a:r>
              <a:rPr lang="en-US" sz="2400" i="1" dirty="0" smtClean="0"/>
              <a:t>Create </a:t>
            </a:r>
            <a:r>
              <a:rPr lang="en-US" sz="2400" i="1" dirty="0"/>
              <a:t>a shared intellectual space, integral to the  Center’s activities, providing a collaborative research environment that crosses disciplinary and institutional boundaries.</a:t>
            </a:r>
          </a:p>
        </p:txBody>
      </p:sp>
      <p:pic>
        <p:nvPicPr>
          <p:cNvPr id="27665" name="Picture 17" descr="tsachy final pi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/>
          <a:stretch/>
        </p:blipFill>
        <p:spPr bwMode="auto">
          <a:xfrm>
            <a:off x="7678567" y="1725043"/>
            <a:ext cx="1009650" cy="114859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eecs.berkeley.edu/%7Edtse/pic200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7" r="14628"/>
          <a:stretch/>
        </p:blipFill>
        <p:spPr bwMode="auto">
          <a:xfrm>
            <a:off x="6562553" y="1725043"/>
            <a:ext cx="980280" cy="11744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17" y="3132694"/>
            <a:ext cx="1047750" cy="1312143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7836277" y="5834029"/>
            <a:ext cx="10099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A</a:t>
            </a:r>
            <a:r>
              <a:rPr lang="en-US" sz="1000" dirty="0"/>
              <a:t>. </a:t>
            </a:r>
            <a:r>
              <a:rPr lang="en-US" sz="1000" dirty="0" err="1"/>
              <a:t>Grama</a:t>
            </a:r>
            <a:endParaRPr lang="en-US" sz="1000" dirty="0"/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511984" y="4398002"/>
            <a:ext cx="11399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50" dirty="0" smtClean="0"/>
              <a:t>P. </a:t>
            </a:r>
            <a:r>
              <a:rPr lang="en-US" sz="1050" dirty="0" err="1" smtClean="0"/>
              <a:t>Santhanam</a:t>
            </a:r>
            <a:endParaRPr lang="en-US" sz="1050" dirty="0"/>
          </a:p>
        </p:txBody>
      </p:sp>
      <p:sp>
        <p:nvSpPr>
          <p:cNvPr id="18" name="TextBox 14"/>
          <p:cNvSpPr txBox="1">
            <a:spLocks noChangeArrowheads="1"/>
          </p:cNvSpPr>
          <p:nvPr/>
        </p:nvSpPr>
        <p:spPr bwMode="auto">
          <a:xfrm>
            <a:off x="6642578" y="2866011"/>
            <a:ext cx="8787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David </a:t>
            </a:r>
            <a:r>
              <a:rPr lang="en-US" sz="1000" dirty="0" err="1" smtClean="0"/>
              <a:t>Tse</a:t>
            </a:r>
            <a:r>
              <a:rPr lang="en-US" sz="1000" dirty="0" smtClean="0"/>
              <a:t> 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3165430"/>
            <a:ext cx="1007949" cy="12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Presentations Site2016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87" y="1653046"/>
            <a:ext cx="9014579" cy="4765007"/>
          </a:xfrm>
        </p:spPr>
        <p:txBody>
          <a:bodyPr>
            <a:noAutofit/>
          </a:bodyPr>
          <a:lstStyle/>
          <a:p>
            <a:pPr marL="0" indent="0">
              <a:buClr>
                <a:srgbClr val="0070C0"/>
              </a:buClr>
              <a:buNone/>
            </a:pPr>
            <a:r>
              <a:rPr lang="en-US" sz="2400" b="1" dirty="0" err="1" smtClean="0">
                <a:solidFill>
                  <a:srgbClr val="0070C0"/>
                </a:solidFill>
              </a:rPr>
              <a:t>Ananth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Grama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“Big data in life </a:t>
            </a:r>
            <a:r>
              <a:rPr lang="en-US" sz="2400" dirty="0">
                <a:solidFill>
                  <a:srgbClr val="0070C0"/>
                </a:solidFill>
              </a:rPr>
              <a:t>s</a:t>
            </a:r>
            <a:r>
              <a:rPr lang="en-US" sz="2400" dirty="0" smtClean="0">
                <a:solidFill>
                  <a:srgbClr val="0070C0"/>
                </a:solidFill>
              </a:rPr>
              <a:t>ciences: From </a:t>
            </a:r>
            <a:r>
              <a:rPr lang="en-US" sz="2400" dirty="0">
                <a:solidFill>
                  <a:srgbClr val="0070C0"/>
                </a:solidFill>
              </a:rPr>
              <a:t>g</a:t>
            </a:r>
            <a:r>
              <a:rPr lang="en-US" sz="2400" dirty="0" smtClean="0">
                <a:solidFill>
                  <a:srgbClr val="0070C0"/>
                </a:solidFill>
              </a:rPr>
              <a:t>enomes to connectomes 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i="1" dirty="0" smtClean="0">
                <a:solidFill>
                  <a:srgbClr val="00B050"/>
                </a:solidFill>
              </a:rPr>
              <a:t>(Life Sciences and Data Sciences)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err="1" smtClean="0">
                <a:solidFill>
                  <a:srgbClr val="0070C0"/>
                </a:solidFill>
              </a:rPr>
              <a:t>Olgica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Milenkovic</a:t>
            </a:r>
            <a:r>
              <a:rPr lang="en-US" sz="2400" b="1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>
                <a:solidFill>
                  <a:srgbClr val="0070C0"/>
                </a:solidFill>
              </a:rPr>
              <a:t>“</a:t>
            </a:r>
            <a:r>
              <a:rPr lang="en-US" sz="2400" dirty="0">
                <a:solidFill>
                  <a:srgbClr val="0070C0"/>
                </a:solidFill>
              </a:rPr>
              <a:t>Macromolecular data storage - from coding to synthetic </a:t>
            </a:r>
            <a:r>
              <a:rPr lang="en-US" sz="2400" dirty="0" smtClean="0">
                <a:solidFill>
                  <a:srgbClr val="0070C0"/>
                </a:solidFill>
              </a:rPr>
              <a:t>biology</a:t>
            </a:r>
            <a:r>
              <a:rPr lang="en-US" sz="2400" b="1" dirty="0" smtClean="0">
                <a:solidFill>
                  <a:srgbClr val="0070C0"/>
                </a:solidFill>
              </a:rPr>
              <a:t>”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(Information/</a:t>
            </a:r>
            <a:r>
              <a:rPr lang="en-US" sz="2400" i="1" dirty="0" smtClean="0">
                <a:solidFill>
                  <a:srgbClr val="00B050"/>
                </a:solidFill>
              </a:rPr>
              <a:t>Communication and Life Sciences</a:t>
            </a:r>
            <a:r>
              <a:rPr lang="en-US" sz="240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Prasad </a:t>
            </a:r>
            <a:r>
              <a:rPr lang="en-US" sz="2400" b="1" dirty="0" err="1" smtClean="0">
                <a:solidFill>
                  <a:srgbClr val="0070C0"/>
                </a:solidFill>
              </a:rPr>
              <a:t>Santhanam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“</a:t>
            </a:r>
            <a:r>
              <a:rPr lang="en-US" sz="2400" dirty="0" smtClean="0">
                <a:solidFill>
                  <a:srgbClr val="0070C0"/>
                </a:solidFill>
              </a:rPr>
              <a:t>Data </a:t>
            </a:r>
            <a:r>
              <a:rPr lang="en-US" sz="2400" dirty="0">
                <a:solidFill>
                  <a:srgbClr val="0070C0"/>
                </a:solidFill>
              </a:rPr>
              <a:t>derived foundations for statistical </a:t>
            </a:r>
            <a:r>
              <a:rPr lang="en-US" sz="2400" dirty="0" smtClean="0">
                <a:solidFill>
                  <a:srgbClr val="0070C0"/>
                </a:solidFill>
              </a:rPr>
              <a:t>problems</a:t>
            </a:r>
            <a:r>
              <a:rPr lang="en-US" sz="2400" b="1" dirty="0" smtClean="0">
                <a:solidFill>
                  <a:srgbClr val="0070C0"/>
                </a:solidFill>
              </a:rPr>
              <a:t>”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i="1" dirty="0" smtClean="0">
                <a:solidFill>
                  <a:srgbClr val="00B050"/>
                </a:solidFill>
              </a:rPr>
              <a:t>(Information/Communication and  Data Sciences)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Center’s Theme &amp; Vision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00" y="1513886"/>
            <a:ext cx="9170950" cy="3962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50878" y="2152526"/>
            <a:ext cx="7318134" cy="1077218"/>
            <a:chOff x="950878" y="2143792"/>
            <a:chExt cx="7318134" cy="107721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158627" y="2496781"/>
              <a:ext cx="914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44141" y="2149861"/>
              <a:ext cx="2606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5">
                      <a:lumMod val="75000"/>
                    </a:schemeClr>
                  </a:solidFill>
                </a:rPr>
                <a:t>Information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549310" y="2488155"/>
              <a:ext cx="914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63710" y="2143792"/>
              <a:ext cx="18053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</a:rPr>
                <a:t>Insights</a:t>
              </a:r>
            </a:p>
            <a:p>
              <a:r>
                <a:rPr lang="en-US" sz="2800" smtClean="0">
                  <a:solidFill>
                    <a:srgbClr val="FF0000"/>
                  </a:solidFill>
                </a:rPr>
                <a:t>(</a:t>
              </a:r>
              <a:r>
                <a:rPr lang="en-US" sz="2800" dirty="0" smtClean="0">
                  <a:solidFill>
                    <a:srgbClr val="FF0000"/>
                  </a:solidFill>
                </a:rPr>
                <a:t>Decision)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878" y="2161262"/>
              <a:ext cx="1159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</a:rPr>
                <a:t>Data</a:t>
              </a:r>
              <a:endParaRPr lang="en-US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82612" y="3558916"/>
            <a:ext cx="5631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Framing the Foundation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811466" y="4834019"/>
            <a:ext cx="6001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Practice </a:t>
            </a:r>
            <a:r>
              <a:rPr lang="en-US" sz="4000" dirty="0" smtClean="0"/>
              <a:t>inspires</a:t>
            </a:r>
            <a:r>
              <a:rPr lang="en-US" sz="4000" dirty="0" smtClean="0">
                <a:solidFill>
                  <a:srgbClr val="0070C0"/>
                </a:solidFill>
              </a:rPr>
              <a:t>  Theory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Theory</a:t>
            </a:r>
            <a:r>
              <a:rPr lang="en-US" sz="4000" dirty="0" smtClean="0"/>
              <a:t>   guides   </a:t>
            </a:r>
            <a:r>
              <a:rPr lang="en-US" sz="4000" dirty="0" smtClean="0">
                <a:solidFill>
                  <a:srgbClr val="0070C0"/>
                </a:solidFill>
              </a:rPr>
              <a:t>Practice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9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47" y="639792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Research Plan for Next Five Years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195" y="1428751"/>
            <a:ext cx="8761914" cy="5110066"/>
          </a:xfrm>
        </p:spPr>
        <p:txBody>
          <a:bodyPr tIns="0" bIns="0"/>
          <a:lstStyle/>
          <a:p>
            <a:pPr marL="514350" indent="-514350">
              <a:spcBef>
                <a:spcPts val="0"/>
              </a:spcBef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Information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Core Principle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Structural Information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Temporal Information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Value of Information                                          </a:t>
            </a:r>
          </a:p>
          <a:p>
            <a:pPr marL="514350" indent="-514350">
              <a:buAutoNum type="arabicPeriod" startAt="2"/>
            </a:pPr>
            <a:r>
              <a:rPr lang="en-US" sz="2400" dirty="0" smtClean="0">
                <a:solidFill>
                  <a:srgbClr val="00B050"/>
                </a:solidFill>
              </a:rPr>
              <a:t>Communication &amp; Control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Fundamental Limit</a:t>
            </a:r>
          </a:p>
          <a:p>
            <a:pPr marL="457200" lvl="1" indent="0">
              <a:buNone/>
            </a:pPr>
            <a:r>
              <a:rPr lang="en-US" sz="1800" dirty="0" smtClean="0"/>
              <a:t>	Flow of Information in Dynamic/Cooperative Networks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Provable Security</a:t>
            </a:r>
            <a:endParaRPr lang="en-US" sz="1800" dirty="0"/>
          </a:p>
          <a:p>
            <a:pPr marL="514350" indent="-514350">
              <a:spcBef>
                <a:spcPts val="0"/>
              </a:spcBef>
              <a:buAutoNum type="arabicPeriod" startAt="3"/>
            </a:pPr>
            <a:r>
              <a:rPr lang="en-US" sz="2400" dirty="0" smtClean="0">
                <a:solidFill>
                  <a:srgbClr val="00B050"/>
                </a:solidFill>
              </a:rPr>
              <a:t>Data: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Framing the Foundations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Information-Theoretic Models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Precise Complexity (Small Data)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Structural Insights into Data</a:t>
            </a:r>
          </a:p>
          <a:p>
            <a:pPr marL="514350" indent="-514350">
              <a:spcBef>
                <a:spcPts val="0"/>
              </a:spcBef>
              <a:buAutoNum type="arabicPeriod" startAt="4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Modeling and Analysis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Life Sciences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Sequence Analysis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Network Inferences, Modeling, and Analysis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Information Flow in Human Brain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From Energetics to Sequence and Conformations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9345" y="6449742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Figure 3 renewal proposal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5" y="966158"/>
            <a:ext cx="7312104" cy="53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2254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Value-Added &amp; Legacy in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90" y="1290735"/>
            <a:ext cx="9434773" cy="50324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new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collaboration between different disciplines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1200" dirty="0" smtClean="0"/>
              <a:t>Example:  </a:t>
            </a:r>
            <a:r>
              <a:rPr lang="en-US" sz="1200" i="1" dirty="0" smtClean="0"/>
              <a:t>Metabolic Phenomena </a:t>
            </a:r>
            <a:r>
              <a:rPr lang="en-US" sz="1200" dirty="0" smtClean="0"/>
              <a:t>(</a:t>
            </a:r>
            <a:r>
              <a:rPr lang="en-US" sz="1200" dirty="0" err="1" smtClean="0"/>
              <a:t>Ramkrishna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Raginsky</a:t>
            </a:r>
            <a:r>
              <a:rPr lang="en-US" sz="1200" dirty="0" smtClean="0"/>
              <a:t>, Aguilar)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Aging Process (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students)’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Molecular Timing Channel (Goldsmith, students)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new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collaboration within the same discipline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1200" dirty="0" smtClean="0"/>
              <a:t>Examples: </a:t>
            </a:r>
            <a:r>
              <a:rPr lang="en-US" sz="1200" i="1" dirty="0" smtClean="0"/>
              <a:t>Genomic Compression </a:t>
            </a:r>
            <a:r>
              <a:rPr lang="en-US" sz="1200" dirty="0" smtClean="0"/>
              <a:t>(</a:t>
            </a:r>
            <a:r>
              <a:rPr lang="en-US" sz="1200" dirty="0" err="1" smtClean="0"/>
              <a:t>Milenkovic</a:t>
            </a:r>
            <a:r>
              <a:rPr lang="en-US" sz="1200" dirty="0" smtClean="0"/>
              <a:t>, </a:t>
            </a:r>
            <a:r>
              <a:rPr lang="en-US" sz="1200" dirty="0" err="1" smtClean="0"/>
              <a:t>Weissman</a:t>
            </a:r>
            <a:r>
              <a:rPr lang="en-US" sz="1200" dirty="0" smtClean="0"/>
              <a:t>, Lynch, Wang),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 </a:t>
            </a:r>
            <a:r>
              <a:rPr lang="en-US" sz="1200" dirty="0" err="1" smtClean="0"/>
              <a:t>Multiterminal</a:t>
            </a:r>
            <a:r>
              <a:rPr lang="en-US" sz="1200" dirty="0" smtClean="0"/>
              <a:t> Source Coding (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</a:t>
            </a:r>
            <a:r>
              <a:rPr lang="en-US" sz="1200" dirty="0" err="1" smtClean="0"/>
              <a:t>Verdu</a:t>
            </a:r>
            <a:r>
              <a:rPr lang="en-US" sz="1200" dirty="0" smtClean="0"/>
              <a:t>, </a:t>
            </a:r>
            <a:r>
              <a:rPr lang="en-US" sz="1200" dirty="0" err="1" smtClean="0"/>
              <a:t>Weissman</a:t>
            </a:r>
            <a:r>
              <a:rPr lang="en-US" sz="12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educating new crops of researchers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200" dirty="0" smtClean="0"/>
              <a:t>(</a:t>
            </a:r>
            <a:r>
              <a:rPr lang="en-US" sz="1050" dirty="0" err="1" smtClean="0"/>
              <a:t>Courtade,Grover,Kostina,Oshman,Polyanskiy,Ochoa</a:t>
            </a:r>
            <a:r>
              <a:rPr lang="en-US" sz="1200" dirty="0" smtClean="0"/>
              <a:t>)</a:t>
            </a:r>
            <a:endParaRPr lang="en-US" sz="1200" i="1" u="sng" dirty="0" smtClean="0"/>
          </a:p>
          <a:p>
            <a:pPr marL="0" indent="0">
              <a:buNone/>
            </a:pPr>
            <a:r>
              <a:rPr lang="en-US" sz="1600" dirty="0" smtClean="0"/>
              <a:t>      Example:  </a:t>
            </a:r>
            <a:r>
              <a:rPr lang="en-US" sz="1600" i="1" dirty="0" smtClean="0"/>
              <a:t>Conservation of Information</a:t>
            </a:r>
            <a:r>
              <a:rPr lang="en-US" sz="1600" dirty="0" smtClean="0"/>
              <a:t>? (</a:t>
            </a:r>
            <a:r>
              <a:rPr lang="en-US" sz="1600" dirty="0" err="1" smtClean="0"/>
              <a:t>Polyanskiy</a:t>
            </a:r>
            <a:r>
              <a:rPr lang="en-US" sz="1600" dirty="0" smtClean="0"/>
              <a:t>, </a:t>
            </a:r>
            <a:r>
              <a:rPr lang="en-US" sz="1600" dirty="0" err="1" smtClean="0"/>
              <a:t>Raginsky</a:t>
            </a:r>
            <a:r>
              <a:rPr lang="en-US" sz="1600" dirty="0" smtClean="0"/>
              <a:t>)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new research directions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   </a:t>
            </a:r>
            <a:r>
              <a:rPr lang="en-US" sz="2000" dirty="0"/>
              <a:t> </a:t>
            </a:r>
            <a:r>
              <a:rPr lang="en-US" sz="1200" dirty="0" smtClean="0"/>
              <a:t>- information theory in life sciences (e.g., </a:t>
            </a:r>
            <a:r>
              <a:rPr lang="en-US" sz="1200" dirty="0" err="1" smtClean="0"/>
              <a:t>Tse</a:t>
            </a:r>
            <a:r>
              <a:rPr lang="en-US" sz="1200" dirty="0" smtClean="0"/>
              <a:t>, Goldsmith, Coleman,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Bialek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information theory in data modeling (e.g.,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</a:t>
            </a:r>
            <a:r>
              <a:rPr lang="en-US" sz="1200" dirty="0" err="1" smtClean="0"/>
              <a:t>Wiessman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community detection (Abbe, </a:t>
            </a:r>
            <a:r>
              <a:rPr lang="en-US" sz="1200" dirty="0" err="1" smtClean="0"/>
              <a:t>Santhanam</a:t>
            </a:r>
            <a:r>
              <a:rPr lang="en-US" sz="1200" dirty="0" smtClean="0"/>
              <a:t>, </a:t>
            </a:r>
            <a:r>
              <a:rPr lang="en-US" sz="1200" dirty="0" err="1" smtClean="0"/>
              <a:t>Milenkovic</a:t>
            </a:r>
            <a:r>
              <a:rPr lang="en-US" sz="12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u="sng" dirty="0" smtClean="0">
                <a:solidFill>
                  <a:schemeClr val="accent3">
                    <a:lumMod val="50000"/>
                  </a:schemeClr>
                </a:solidFill>
              </a:rPr>
              <a:t>formulating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new foundations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1200" dirty="0" smtClean="0"/>
              <a:t>- security (Kumar)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structure (e.g.,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, 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Neville)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temporal information (e.g., </a:t>
            </a:r>
            <a:r>
              <a:rPr lang="en-US" sz="1200" dirty="0" err="1" smtClean="0"/>
              <a:t>Verdu</a:t>
            </a:r>
            <a:r>
              <a:rPr lang="en-US" sz="1200" dirty="0" smtClean="0"/>
              <a:t>, Goldsmith, </a:t>
            </a:r>
            <a:r>
              <a:rPr lang="en-US" sz="1200" dirty="0" err="1" smtClean="0"/>
              <a:t>Polyanskiy</a:t>
            </a:r>
            <a:r>
              <a:rPr lang="en-US" sz="1200" dirty="0" smtClean="0"/>
              <a:t>, Kumar) &amp; structures (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 &amp; postdocs)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value of information (e.g., Sims, </a:t>
            </a:r>
            <a:r>
              <a:rPr lang="en-US" sz="1200" dirty="0" err="1" smtClean="0"/>
              <a:t>Raginsky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spatial information (</a:t>
            </a:r>
            <a:r>
              <a:rPr lang="en-US" sz="1200" dirty="0" err="1" smtClean="0"/>
              <a:t>Bialek</a:t>
            </a:r>
            <a:r>
              <a:rPr lang="en-US" sz="1200" dirty="0" smtClean="0"/>
              <a:t>, </a:t>
            </a:r>
            <a:r>
              <a:rPr lang="en-US" sz="1200" dirty="0" err="1" smtClean="0"/>
              <a:t>Tse</a:t>
            </a:r>
            <a:r>
              <a:rPr lang="en-US" sz="1200" dirty="0" smtClean="0"/>
              <a:t>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Kumar)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TIMES: </a:t>
            </a:r>
            <a:r>
              <a:rPr lang="en-US" sz="1600" dirty="0" smtClean="0">
                <a:solidFill>
                  <a:srgbClr val="FF0000"/>
                </a:solidFill>
              </a:rPr>
              <a:t>Temporal Information Maximally Extracted from Structures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</a:t>
            </a:r>
            <a:r>
              <a:rPr lang="en-US" sz="2000" dirty="0" smtClean="0"/>
              <a:t>: </a:t>
            </a:r>
            <a:r>
              <a:rPr lang="en-US" sz="1800" dirty="0" smtClean="0"/>
              <a:t>Temporal Information Maximally Extracted from Structure </a:t>
            </a:r>
            <a:endParaRPr lang="en-US" sz="18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 </a:t>
            </a:r>
            <a:r>
              <a:rPr lang="en-US" sz="2400" dirty="0" smtClean="0"/>
              <a:t>(Bob Brown)</a:t>
            </a:r>
            <a:endParaRPr lang="en-US" sz="24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2998539" y="5903413"/>
            <a:ext cx="2655880" cy="5889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484" y="1901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043" y="2379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35479" y="2571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79" y="2571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99484" y="28400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691" y="36879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485" y="11637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188" y="16241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26293" y="18870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87173" y="18868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3601" y="19518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46579" y="19257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0237" y="15705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4527" y="18132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3600" y="2805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53215" y="2194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215" y="2194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895720" y="41183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2611" y="32854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6735" y="41298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3600" y="40660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67663" y="32549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3691" y="40528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0315" y="36081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0501" y="41570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46579" y="40562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1715" y="36219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209563" y="2568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3" y="2568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 l="-2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68254" y="4642457"/>
            <a:ext cx="7875807" cy="4326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referential attachment graphs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04973"/>
            <a:ext cx="7886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Orders and </a:t>
            </a:r>
            <a:r>
              <a:rPr lang="en-US" dirty="0" smtClean="0"/>
              <a:t>Binning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4" y="872706"/>
            <a:ext cx="8229600" cy="762000"/>
          </a:xfrm>
        </p:spPr>
        <p:txBody>
          <a:bodyPr/>
          <a:lstStyle/>
          <a:p>
            <a:r>
              <a:rPr lang="en-US" dirty="0" smtClean="0"/>
              <a:t>Sample of Past Accomplishments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7" y="1894584"/>
            <a:ext cx="8261582" cy="4221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Cover’s coordination </a:t>
            </a:r>
            <a:r>
              <a:rPr lang="en-US" sz="2000" dirty="0"/>
              <a:t>c</a:t>
            </a:r>
            <a:r>
              <a:rPr lang="en-US" sz="2000" dirty="0" smtClean="0"/>
              <a:t>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Verdu’s</a:t>
            </a:r>
            <a:r>
              <a:rPr lang="en-US" sz="2000" dirty="0" smtClean="0"/>
              <a:t> finite </a:t>
            </a:r>
            <a:r>
              <a:rPr lang="en-US" sz="2000" dirty="0"/>
              <a:t>d</a:t>
            </a:r>
            <a:r>
              <a:rPr lang="en-US" sz="2000" dirty="0" smtClean="0"/>
              <a:t>elay </a:t>
            </a:r>
            <a:r>
              <a:rPr lang="en-US" sz="2000" dirty="0" err="1"/>
              <a:t>b</a:t>
            </a:r>
            <a:r>
              <a:rPr lang="en-US" sz="2000" dirty="0" err="1" smtClean="0"/>
              <a:t>locklength</a:t>
            </a:r>
            <a:r>
              <a:rPr lang="en-US" sz="2000" dirty="0" smtClean="0"/>
              <a:t>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Sudan’s semantic analysis and goal-oriented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Goldsmith’s capacity of sampled Gaussian channel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Szpankowski’s</a:t>
            </a:r>
            <a:r>
              <a:rPr lang="en-US" sz="2000" dirty="0" smtClean="0"/>
              <a:t> structural information &amp; symmetry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Tse’s</a:t>
            </a:r>
            <a:r>
              <a:rPr lang="en-US" sz="2000" dirty="0"/>
              <a:t> </a:t>
            </a:r>
            <a:r>
              <a:rPr lang="en-US" sz="2000" dirty="0" smtClean="0"/>
              <a:t>information theory of DNA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Courtade</a:t>
            </a:r>
            <a:r>
              <a:rPr lang="en-US" sz="2000" dirty="0" smtClean="0"/>
              <a:t>/Weismann </a:t>
            </a:r>
            <a:r>
              <a:rPr lang="en-US" sz="2000" dirty="0" err="1" smtClean="0"/>
              <a:t>multiterminal</a:t>
            </a:r>
            <a:r>
              <a:rPr lang="en-US" sz="2000" dirty="0" smtClean="0"/>
              <a:t> source coding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Kumar’s foundation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Rivest’s</a:t>
            </a:r>
            <a:r>
              <a:rPr lang="en-US" sz="2000" dirty="0" smtClean="0"/>
              <a:t> zero knowledge proofs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Polyanskiy’s</a:t>
            </a:r>
            <a:r>
              <a:rPr lang="en-US" sz="2000" dirty="0" smtClean="0"/>
              <a:t> information non-conversation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Grama’s</a:t>
            </a:r>
            <a:r>
              <a:rPr lang="en-US" sz="2000" dirty="0" smtClean="0"/>
              <a:t> aging process and temporal motifs in biology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Coleman’s modeling of neuronal spiking response</a:t>
            </a:r>
          </a:p>
          <a:p>
            <a:pPr marL="0" indent="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05" y="682924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Cross Center Collaborations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50" y="1362526"/>
            <a:ext cx="8548058" cy="53301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 </a:t>
            </a:r>
            <a:r>
              <a:rPr lang="en-US" sz="1400" dirty="0" smtClean="0">
                <a:solidFill>
                  <a:srgbClr val="FF0000"/>
                </a:solidFill>
              </a:rPr>
              <a:t>T. </a:t>
            </a:r>
            <a:r>
              <a:rPr lang="en-US" sz="1400" dirty="0" err="1" smtClean="0">
                <a:solidFill>
                  <a:srgbClr val="FF0000"/>
                </a:solidFill>
              </a:rPr>
              <a:t>Courtade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Verdu</a:t>
            </a:r>
            <a:r>
              <a:rPr lang="en-US" sz="1400" dirty="0" smtClean="0"/>
              <a:t> &amp;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); now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 smtClean="0">
                <a:solidFill>
                  <a:srgbClr val="FF0000"/>
                </a:solidFill>
              </a:rPr>
              <a:t>aculty at UC, Berkeley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</a:t>
            </a:r>
            <a:r>
              <a:rPr lang="en-US" sz="1400" dirty="0" smtClean="0">
                <a:solidFill>
                  <a:srgbClr val="FF0000"/>
                </a:solidFill>
              </a:rPr>
              <a:t> R. Ma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smtClean="0"/>
              <a:t>(Coleman &amp; 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 &amp; Gallant); now </a:t>
            </a:r>
            <a:r>
              <a:rPr lang="en-US" sz="1400" dirty="0" smtClean="0">
                <a:solidFill>
                  <a:srgbClr val="FF0000"/>
                </a:solidFill>
              </a:rPr>
              <a:t>Sr. Scientist at </a:t>
            </a:r>
            <a:r>
              <a:rPr lang="en-US" sz="1400" dirty="0" err="1" smtClean="0">
                <a:solidFill>
                  <a:srgbClr val="FF0000"/>
                </a:solidFill>
              </a:rPr>
              <a:t>Dexcom</a:t>
            </a:r>
            <a:endParaRPr lang="en-US" sz="14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 </a:t>
            </a:r>
            <a:r>
              <a:rPr lang="en-US" sz="1400" dirty="0" smtClean="0">
                <a:solidFill>
                  <a:srgbClr val="FF0000"/>
                </a:solidFill>
              </a:rPr>
              <a:t>Z. Wang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, </a:t>
            </a:r>
            <a:r>
              <a:rPr lang="en-US" sz="1400" dirty="0" err="1" smtClean="0"/>
              <a:t>Milenkovic</a:t>
            </a:r>
            <a:r>
              <a:rPr lang="en-US" sz="1400" dirty="0" smtClean="0"/>
              <a:t> &amp;  Lynch) : now </a:t>
            </a:r>
            <a:r>
              <a:rPr lang="en-US" sz="1400" dirty="0" smtClean="0">
                <a:solidFill>
                  <a:srgbClr val="FF0000"/>
                </a:solidFill>
              </a:rPr>
              <a:t>UC Irvine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Fellows: </a:t>
            </a:r>
            <a:r>
              <a:rPr lang="en-US" sz="1400" dirty="0" smtClean="0">
                <a:solidFill>
                  <a:srgbClr val="FF0000"/>
                </a:solidFill>
              </a:rPr>
              <a:t>S. Kamath </a:t>
            </a:r>
            <a:r>
              <a:rPr lang="en-US" sz="1400" dirty="0" smtClean="0"/>
              <a:t>(</a:t>
            </a:r>
            <a:r>
              <a:rPr lang="en-US" sz="1400" dirty="0" err="1" smtClean="0"/>
              <a:t>Verdu</a:t>
            </a:r>
            <a:r>
              <a:rPr lang="en-US" sz="1400" dirty="0" smtClean="0"/>
              <a:t> &amp; </a:t>
            </a:r>
            <a:r>
              <a:rPr lang="en-US" sz="1400" dirty="0" err="1" smtClean="0"/>
              <a:t>Szpankowski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A. </a:t>
            </a:r>
            <a:r>
              <a:rPr lang="en-US" sz="1400" dirty="0" err="1">
                <a:solidFill>
                  <a:srgbClr val="FF0000"/>
                </a:solidFill>
              </a:rPr>
              <a:t>J</a:t>
            </a:r>
            <a:r>
              <a:rPr lang="en-US" sz="1400" dirty="0" err="1" smtClean="0">
                <a:solidFill>
                  <a:srgbClr val="FF0000"/>
                </a:solidFill>
              </a:rPr>
              <a:t>avanmard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Courtade</a:t>
            </a:r>
            <a:r>
              <a:rPr lang="en-US" sz="1400" dirty="0" smtClean="0"/>
              <a:t> &amp; </a:t>
            </a:r>
            <a:r>
              <a:rPr lang="en-US" sz="1400" dirty="0" err="1" smtClean="0"/>
              <a:t>Tse</a:t>
            </a:r>
            <a:r>
              <a:rPr lang="en-US" sz="14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/>
              <a:t>CSoI</a:t>
            </a:r>
            <a:r>
              <a:rPr lang="en-US" sz="1600" dirty="0"/>
              <a:t> Fellows: </a:t>
            </a:r>
            <a:r>
              <a:rPr lang="en-US" sz="1600" dirty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Padakandla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(Kumar, </a:t>
            </a:r>
            <a:r>
              <a:rPr lang="en-US" sz="1600" dirty="0" err="1" smtClean="0"/>
              <a:t>Santhanam</a:t>
            </a:r>
            <a:r>
              <a:rPr lang="en-US" sz="1600" dirty="0" smtClean="0"/>
              <a:t>); 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Magner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(Baryshnikov, </a:t>
            </a:r>
            <a:r>
              <a:rPr lang="en-US" sz="1600" dirty="0" err="1" smtClean="0"/>
              <a:t>Grama</a:t>
            </a:r>
            <a:r>
              <a:rPr lang="en-US" sz="1600" dirty="0" smtClean="0"/>
              <a:t>), </a:t>
            </a:r>
            <a:r>
              <a:rPr lang="en-US" sz="1600" dirty="0" smtClean="0">
                <a:solidFill>
                  <a:srgbClr val="FF0000"/>
                </a:solidFill>
              </a:rPr>
              <a:t>Y. </a:t>
            </a:r>
            <a:r>
              <a:rPr lang="en-US" sz="1600" dirty="0" err="1" smtClean="0">
                <a:solidFill>
                  <a:srgbClr val="FF0000"/>
                </a:solidFill>
              </a:rPr>
              <a:t>Shkel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Raginsky</a:t>
            </a:r>
            <a:r>
              <a:rPr lang="en-US" sz="1600" dirty="0" smtClean="0"/>
              <a:t>, </a:t>
            </a:r>
            <a:r>
              <a:rPr lang="en-US" sz="1600" dirty="0" err="1" smtClean="0"/>
              <a:t>Verdu</a:t>
            </a:r>
            <a:r>
              <a:rPr lang="en-US" sz="1600" dirty="0"/>
              <a:t>), </a:t>
            </a:r>
            <a:r>
              <a:rPr lang="en-US" sz="1600" dirty="0">
                <a:solidFill>
                  <a:srgbClr val="FF0000"/>
                </a:solidFill>
              </a:rPr>
              <a:t>I. </a:t>
            </a:r>
            <a:r>
              <a:rPr lang="en-US" sz="1600" dirty="0" err="1" smtClean="0">
                <a:solidFill>
                  <a:srgbClr val="FF0000"/>
                </a:solidFill>
              </a:rPr>
              <a:t>Shomorony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Courtade</a:t>
            </a:r>
            <a:r>
              <a:rPr lang="en-US" sz="1600" dirty="0" smtClean="0"/>
              <a:t>, </a:t>
            </a:r>
            <a:r>
              <a:rPr lang="en-US" sz="1600" dirty="0" err="1" smtClean="0"/>
              <a:t>Tse</a:t>
            </a:r>
            <a:r>
              <a:rPr lang="en-US" sz="16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/>
              <a:t>CSoI</a:t>
            </a:r>
            <a:r>
              <a:rPr lang="en-US" sz="1600" dirty="0" smtClean="0"/>
              <a:t> Fellows 2017: </a:t>
            </a:r>
            <a:r>
              <a:rPr lang="en-US" sz="1400" dirty="0" smtClean="0">
                <a:solidFill>
                  <a:srgbClr val="FF0000"/>
                </a:solidFill>
              </a:rPr>
              <a:t>L. Wang </a:t>
            </a:r>
            <a:r>
              <a:rPr lang="en-US" sz="1400" dirty="0" smtClean="0"/>
              <a:t>(Abbe,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C. Li </a:t>
            </a:r>
            <a:r>
              <a:rPr lang="en-US" sz="1400" dirty="0" smtClean="0"/>
              <a:t>(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&amp; </a:t>
            </a:r>
            <a:r>
              <a:rPr lang="en-US" sz="1400" dirty="0" err="1" smtClean="0"/>
              <a:t>Verdu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X. Wu </a:t>
            </a:r>
            <a:r>
              <a:rPr lang="en-US" sz="1400" dirty="0" smtClean="0"/>
              <a:t>(</a:t>
            </a:r>
            <a:r>
              <a:rPr lang="en-US" sz="1400" dirty="0" err="1" smtClean="0"/>
              <a:t>Ozgur</a:t>
            </a:r>
            <a:r>
              <a:rPr lang="en-US" sz="1400" dirty="0" smtClean="0"/>
              <a:t> &amp; </a:t>
            </a:r>
            <a:r>
              <a:rPr lang="en-US" sz="1400" dirty="0" err="1" smtClean="0"/>
              <a:t>Polyianskyi</a:t>
            </a:r>
            <a:r>
              <a:rPr lang="en-US" sz="14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Ramkrishna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,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</a:rPr>
              <a:t>Subramaniam</a:t>
            </a:r>
            <a:r>
              <a:rPr lang="en-US" sz="1600" dirty="0" smtClean="0">
                <a:solidFill>
                  <a:srgbClr val="0070C0"/>
                </a:solidFill>
              </a:rPr>
              <a:t> &amp; </a:t>
            </a:r>
            <a:r>
              <a:rPr lang="en-US" sz="1600" dirty="0" err="1" smtClean="0">
                <a:solidFill>
                  <a:srgbClr val="0070C0"/>
                </a:solidFill>
              </a:rPr>
              <a:t>Raginsky</a:t>
            </a:r>
            <a:r>
              <a:rPr lang="en-US" sz="1600" dirty="0" smtClean="0">
                <a:solidFill>
                  <a:srgbClr val="0070C0"/>
                </a:solidFill>
              </a:rPr>
              <a:t>: </a:t>
            </a:r>
            <a:r>
              <a:rPr lang="en-US" sz="1600" dirty="0"/>
              <a:t>(</a:t>
            </a:r>
            <a:r>
              <a:rPr lang="en-US" sz="1600" dirty="0" smtClean="0"/>
              <a:t>Purdue, Berkeley, UIUC, and UCSD team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Neville, Yu, Kulkarni,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Courtade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/>
              <a:t>(Purdue-Berkeley): machine learning &amp; social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Polyanskiy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Kostina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&amp;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Verdu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 smtClean="0"/>
              <a:t>MIT-Caltech--Princeton): temporal capacity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Grama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Subramaniam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(Purdue-UCSD): biological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Kumar &amp; Lynch </a:t>
            </a:r>
            <a:r>
              <a:rPr lang="en-US" sz="1600" dirty="0" smtClean="0"/>
              <a:t>(Texas –MIT): distributed systems and temporal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D. Kumar, Ward, Ladd, Nelson </a:t>
            </a:r>
            <a:r>
              <a:rPr lang="en-US" sz="1600" dirty="0" smtClean="0"/>
              <a:t>(Bryn </a:t>
            </a:r>
            <a:r>
              <a:rPr lang="en-US" sz="1600" dirty="0" err="1" smtClean="0"/>
              <a:t>Mawr</a:t>
            </a:r>
            <a:r>
              <a:rPr lang="en-US" sz="1600" dirty="0" smtClean="0"/>
              <a:t> –Purdue): faculty development (NSF TUES)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D. Kumar, Ward, Ladd, Grover, Ma </a:t>
            </a:r>
            <a:r>
              <a:rPr lang="en-US" sz="1600" dirty="0" smtClean="0"/>
              <a:t>(</a:t>
            </a:r>
            <a:r>
              <a:rPr lang="en-US" sz="1600" dirty="0" err="1" smtClean="0"/>
              <a:t>CMU,Texas</a:t>
            </a:r>
            <a:r>
              <a:rPr lang="en-US" sz="1600" dirty="0" smtClean="0"/>
              <a:t>, MIT, OHSU, UCSD): </a:t>
            </a:r>
            <a:r>
              <a:rPr lang="en-US" sz="1600" dirty="0" err="1" smtClean="0"/>
              <a:t>SoI</a:t>
            </a:r>
            <a:r>
              <a:rPr lang="en-US" sz="1600" dirty="0" smtClean="0"/>
              <a:t>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70C0"/>
                </a:solidFill>
              </a:rPr>
              <a:t>D. </a:t>
            </a:r>
            <a:r>
              <a:rPr lang="en-US" sz="1600" dirty="0">
                <a:solidFill>
                  <a:srgbClr val="0070C0"/>
                </a:solidFill>
              </a:rPr>
              <a:t>Kumar, </a:t>
            </a:r>
            <a:r>
              <a:rPr lang="en-US" sz="1600" dirty="0" err="1" smtClean="0">
                <a:solidFill>
                  <a:srgbClr val="0070C0"/>
                </a:solidFill>
              </a:rPr>
              <a:t>Rwebangria</a:t>
            </a:r>
            <a:r>
              <a:rPr lang="en-US" sz="1600" dirty="0" smtClean="0">
                <a:solidFill>
                  <a:srgbClr val="0070C0"/>
                </a:solidFill>
              </a:rPr>
              <a:t>, Ward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0070C0"/>
                </a:solidFill>
              </a:rPr>
              <a:t>Ladd, Grover </a:t>
            </a:r>
            <a:r>
              <a:rPr lang="en-US" sz="1600" dirty="0" smtClean="0"/>
              <a:t>(BMC, Purdue, Howard, CMU,..): </a:t>
            </a:r>
            <a:r>
              <a:rPr lang="en-US" sz="1600" dirty="0" err="1" smtClean="0"/>
              <a:t>SoI</a:t>
            </a:r>
            <a:r>
              <a:rPr lang="en-US" sz="1600" dirty="0" smtClean="0"/>
              <a:t> course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 Baryshnikov</a:t>
            </a:r>
            <a:r>
              <a:rPr lang="en-US" sz="1600" dirty="0"/>
              <a:t> </a:t>
            </a:r>
            <a:r>
              <a:rPr lang="en-US" sz="1600" dirty="0" smtClean="0"/>
              <a:t>(Purdue-UIUC): structural 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70C0"/>
                </a:solidFill>
              </a:rPr>
              <a:t>Kulkarni,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 </a:t>
            </a:r>
            <a:r>
              <a:rPr lang="en-US" sz="1600" dirty="0" err="1" smtClean="0">
                <a:solidFill>
                  <a:srgbClr val="0070C0"/>
                </a:solidFill>
              </a:rPr>
              <a:t>Imielinski</a:t>
            </a:r>
            <a:r>
              <a:rPr lang="en-US" sz="1600" dirty="0"/>
              <a:t> </a:t>
            </a:r>
            <a:r>
              <a:rPr lang="en-US" sz="1600" dirty="0" smtClean="0"/>
              <a:t>(Princeton-Purdue-Rutgers): big data 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Anantharam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</a:t>
            </a:r>
            <a:r>
              <a:rPr lang="en-US" sz="1600" dirty="0" err="1" smtClean="0">
                <a:solidFill>
                  <a:srgbClr val="0070C0"/>
                </a:solidFill>
              </a:rPr>
              <a:t>Santhanam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(Berkeley, Purdue, Hawaii): models for big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Tse</a:t>
            </a:r>
            <a:r>
              <a:rPr lang="en-US" sz="1600" dirty="0" smtClean="0">
                <a:solidFill>
                  <a:srgbClr val="0070C0"/>
                </a:solidFill>
              </a:rPr>
              <a:t>, Sudan, </a:t>
            </a:r>
            <a:r>
              <a:rPr lang="en-US" sz="1600" dirty="0" err="1" smtClean="0">
                <a:solidFill>
                  <a:srgbClr val="0070C0"/>
                </a:solidFill>
              </a:rPr>
              <a:t>Weissman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(Berkeley, MIT, Stanford): semantics and communication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400" dirty="0" smtClean="0"/>
          </a:p>
          <a:p>
            <a:pPr marL="514350" indent="-514350">
              <a:buNone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26" y="665676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3600" dirty="0" smtClean="0"/>
              <a:t>Interdisciplinary Student projects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597" y="1345505"/>
            <a:ext cx="9223845" cy="56936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 smtClean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Understanding Information-Energy Interactions</a:t>
            </a:r>
            <a:r>
              <a:rPr lang="en-US" sz="900" b="1" dirty="0"/>
              <a:t>”</a:t>
            </a:r>
            <a:r>
              <a:rPr lang="en-US" sz="900" dirty="0"/>
              <a:t> </a:t>
            </a:r>
            <a:br>
              <a:rPr lang="en-US" sz="900" dirty="0"/>
            </a:br>
            <a:r>
              <a:rPr lang="en-US" sz="900" dirty="0"/>
              <a:t>Post-doc PI &amp; Advisor: </a:t>
            </a:r>
            <a:r>
              <a:rPr lang="en-US" sz="900" dirty="0" err="1">
                <a:solidFill>
                  <a:srgbClr val="0070C0"/>
                </a:solidFill>
              </a:rPr>
              <a:t>Pulkit</a:t>
            </a:r>
            <a:r>
              <a:rPr lang="en-US" sz="900" dirty="0">
                <a:solidFill>
                  <a:srgbClr val="0070C0"/>
                </a:solidFill>
              </a:rPr>
              <a:t> Grover </a:t>
            </a:r>
            <a:r>
              <a:rPr lang="en-US" sz="900" dirty="0"/>
              <a:t>(Carnegie Mellon), Student PI: </a:t>
            </a:r>
            <a:r>
              <a:rPr lang="en-US" sz="900" dirty="0" err="1">
                <a:solidFill>
                  <a:srgbClr val="0070C0"/>
                </a:solidFill>
              </a:rPr>
              <a:t>Karthik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Ganesan</a:t>
            </a:r>
            <a:r>
              <a:rPr lang="en-US" sz="900" dirty="0"/>
              <a:t> (EECS, UC Berkeley, </a:t>
            </a:r>
            <a:r>
              <a:rPr lang="en-US" sz="900" dirty="0" err="1"/>
              <a:t>advsior</a:t>
            </a:r>
            <a:r>
              <a:rPr lang="en-US" sz="900" dirty="0"/>
              <a:t>: Jan </a:t>
            </a:r>
            <a:r>
              <a:rPr lang="en-US" sz="900" dirty="0" err="1"/>
              <a:t>Rabaey</a:t>
            </a:r>
            <a:r>
              <a:rPr lang="en-US" sz="900" dirty="0"/>
              <a:t>), Student PI: </a:t>
            </a:r>
            <a:r>
              <a:rPr lang="en-US" sz="900" dirty="0">
                <a:solidFill>
                  <a:srgbClr val="0070C0"/>
                </a:solidFill>
              </a:rPr>
              <a:t>George </a:t>
            </a:r>
            <a:r>
              <a:rPr lang="en-US" sz="900" dirty="0" err="1">
                <a:solidFill>
                  <a:srgbClr val="0070C0"/>
                </a:solidFill>
              </a:rPr>
              <a:t>Alexandrov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Stanford, </a:t>
            </a:r>
            <a:r>
              <a:rPr lang="en-US" sz="900" dirty="0" err="1"/>
              <a:t>advsior</a:t>
            </a:r>
            <a:r>
              <a:rPr lang="en-US" sz="900" dirty="0"/>
              <a:t>: Andrea Goldsmith).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A Fresh Look at Boolean Functions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Post-doc PI/</a:t>
            </a:r>
            <a:r>
              <a:rPr lang="en-US" sz="900" dirty="0" err="1"/>
              <a:t>advsior</a:t>
            </a:r>
            <a:r>
              <a:rPr lang="en-US" sz="900" dirty="0"/>
              <a:t>: </a:t>
            </a:r>
            <a:r>
              <a:rPr lang="en-US" sz="900" dirty="0">
                <a:solidFill>
                  <a:srgbClr val="0070C0"/>
                </a:solidFill>
              </a:rPr>
              <a:t>Thomas </a:t>
            </a:r>
            <a:r>
              <a:rPr lang="en-US" sz="900" dirty="0" err="1">
                <a:solidFill>
                  <a:srgbClr val="0070C0"/>
                </a:solidFill>
              </a:rPr>
              <a:t>Courtade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Stanford/Princeton University), Post-doc PI/advisor: </a:t>
            </a:r>
            <a:r>
              <a:rPr lang="en-US" sz="900" dirty="0" err="1">
                <a:solidFill>
                  <a:srgbClr val="0070C0"/>
                </a:solidFill>
              </a:rPr>
              <a:t>Pulkit</a:t>
            </a:r>
            <a:r>
              <a:rPr lang="en-US" sz="900" dirty="0">
                <a:solidFill>
                  <a:srgbClr val="0070C0"/>
                </a:solidFill>
              </a:rPr>
              <a:t> Grover </a:t>
            </a:r>
            <a:r>
              <a:rPr lang="en-US" sz="900" dirty="0"/>
              <a:t>(EE, Stanford University &amp; Carnegie Mellon University), Student PI: </a:t>
            </a:r>
            <a:r>
              <a:rPr lang="en-US" sz="900" dirty="0" err="1">
                <a:solidFill>
                  <a:srgbClr val="0070C0"/>
                </a:solidFill>
              </a:rPr>
              <a:t>Madars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Virza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 &amp; CS, MIT, advisor: R. </a:t>
            </a:r>
            <a:r>
              <a:rPr lang="en-US" sz="900" dirty="0" err="1"/>
              <a:t>Rivest</a:t>
            </a:r>
            <a:r>
              <a:rPr lang="en-US" sz="900" dirty="0"/>
              <a:t>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Investigation of Metabolic Phenomena Using Information Theory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Student PI: </a:t>
            </a:r>
            <a:r>
              <a:rPr lang="en-US" sz="900" dirty="0">
                <a:solidFill>
                  <a:srgbClr val="0070C0"/>
                </a:solidFill>
              </a:rPr>
              <a:t>Frank </a:t>
            </a:r>
            <a:r>
              <a:rPr lang="en-US" sz="900" dirty="0" err="1">
                <a:solidFill>
                  <a:srgbClr val="0070C0"/>
                </a:solidFill>
              </a:rPr>
              <a:t>DeVilbiss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</a:t>
            </a:r>
            <a:r>
              <a:rPr lang="en-US" sz="900" dirty="0" err="1"/>
              <a:t>ChemEng</a:t>
            </a:r>
            <a:r>
              <a:rPr lang="en-US" sz="900" dirty="0"/>
              <a:t>, Purdue University, advisor: D. </a:t>
            </a:r>
            <a:r>
              <a:rPr lang="en-US" sz="900" dirty="0" err="1"/>
              <a:t>Ramkrishna</a:t>
            </a:r>
            <a:r>
              <a:rPr lang="en-US" sz="900" dirty="0"/>
              <a:t>), Student PI: </a:t>
            </a:r>
            <a:r>
              <a:rPr lang="en-US" sz="900" dirty="0">
                <a:solidFill>
                  <a:srgbClr val="0070C0"/>
                </a:solidFill>
              </a:rPr>
              <a:t>Pablo Robles-</a:t>
            </a:r>
            <a:r>
              <a:rPr lang="en-US" sz="900" dirty="0" err="1">
                <a:solidFill>
                  <a:srgbClr val="0070C0"/>
                </a:solidFill>
              </a:rPr>
              <a:t>Granda</a:t>
            </a:r>
            <a:r>
              <a:rPr lang="en-US" sz="900" dirty="0"/>
              <a:t> (CS, Purdue University, advisor: Jennifer Neville), Student PI: </a:t>
            </a:r>
            <a:r>
              <a:rPr lang="en-US" sz="900" dirty="0">
                <a:solidFill>
                  <a:srgbClr val="0070C0"/>
                </a:solidFill>
              </a:rPr>
              <a:t>Mohan </a:t>
            </a:r>
            <a:r>
              <a:rPr lang="en-US" sz="900" dirty="0" err="1">
                <a:solidFill>
                  <a:srgbClr val="0070C0"/>
                </a:solidFill>
              </a:rPr>
              <a:t>Gopaladesikan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(STAT, Purdue University, advisor: Mark Daniel Ward), Faculty Advisor: D. </a:t>
            </a:r>
            <a:r>
              <a:rPr lang="en-US" sz="900" dirty="0" err="1"/>
              <a:t>Ramkrishna</a:t>
            </a:r>
            <a:r>
              <a:rPr lang="en-US" sz="900" dirty="0"/>
              <a:t>, </a:t>
            </a:r>
            <a:r>
              <a:rPr lang="en-US" sz="900" dirty="0" err="1"/>
              <a:t>Chem</a:t>
            </a:r>
            <a:r>
              <a:rPr lang="en-US" sz="900" dirty="0"/>
              <a:t> </a:t>
            </a:r>
            <a:r>
              <a:rPr lang="en-US" sz="900" dirty="0" err="1"/>
              <a:t>Eng</a:t>
            </a:r>
            <a:r>
              <a:rPr lang="en-US" sz="900" dirty="0"/>
              <a:t> Purdue University, Faculty Advisor: Maxim </a:t>
            </a:r>
            <a:r>
              <a:rPr lang="en-US" sz="900" dirty="0" err="1"/>
              <a:t>Raginsky</a:t>
            </a:r>
            <a:r>
              <a:rPr lang="en-US" sz="900" dirty="0"/>
              <a:t>, ECE,  UIUC.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Graph Inference Based on Random Walks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Post-doc PI/advisor: </a:t>
            </a:r>
            <a:r>
              <a:rPr lang="en-US" sz="900" dirty="0">
                <a:solidFill>
                  <a:srgbClr val="0070C0"/>
                </a:solidFill>
              </a:rPr>
              <a:t>Thomas </a:t>
            </a:r>
            <a:r>
              <a:rPr lang="en-US" sz="900" dirty="0" err="1">
                <a:solidFill>
                  <a:srgbClr val="0070C0"/>
                </a:solidFill>
              </a:rPr>
              <a:t>Courtade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Stanford/Princeton University), Student PI: </a:t>
            </a:r>
            <a:r>
              <a:rPr lang="en-US" sz="900" dirty="0">
                <a:solidFill>
                  <a:srgbClr val="0070C0"/>
                </a:solidFill>
              </a:rPr>
              <a:t>Victoria </a:t>
            </a:r>
            <a:r>
              <a:rPr lang="en-US" sz="900" dirty="0" err="1">
                <a:solidFill>
                  <a:srgbClr val="0070C0"/>
                </a:solidFill>
              </a:rPr>
              <a:t>Kostina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Princeton University, advisor: Sergio </a:t>
            </a:r>
            <a:r>
              <a:rPr lang="en-US" sz="900" dirty="0" err="1"/>
              <a:t>Verdu</a:t>
            </a:r>
            <a:r>
              <a:rPr lang="en-US" sz="900" dirty="0"/>
              <a:t>), Student PI: </a:t>
            </a:r>
            <a:r>
              <a:rPr lang="en-US" sz="900" dirty="0" err="1">
                <a:solidFill>
                  <a:srgbClr val="0070C0"/>
                </a:solidFill>
              </a:rPr>
              <a:t>Suvidha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Kancharla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(CS, Purdue University, advisor: Jennifer Neville), Faculty advisor: Jennifer Neville (CS &amp; STAT, Purdue University).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Analysis of Information Content of Biological Imaging</a:t>
            </a:r>
            <a:r>
              <a:rPr lang="en-US" sz="900" b="1" dirty="0"/>
              <a:t>” </a:t>
            </a:r>
            <a:r>
              <a:rPr lang="en-US" sz="900" dirty="0"/>
              <a:t> </a:t>
            </a:r>
            <a:r>
              <a:rPr lang="en-US" sz="900" dirty="0" err="1" smtClean="0"/>
              <a:t>Madhivanan</a:t>
            </a:r>
            <a:r>
              <a:rPr lang="en-US" sz="900" dirty="0" smtClean="0"/>
              <a:t> </a:t>
            </a:r>
            <a:r>
              <a:rPr lang="en-US" sz="900" dirty="0"/>
              <a:t>(Purdue, advisor: Aguilar), </a:t>
            </a:r>
            <a:r>
              <a:rPr lang="en-US" sz="900" dirty="0" err="1"/>
              <a:t>Venkatasubramani</a:t>
            </a:r>
            <a:r>
              <a:rPr lang="en-US" sz="900" dirty="0"/>
              <a:t> (Texas A &amp; M, advisor Dutta), </a:t>
            </a:r>
            <a:r>
              <a:rPr lang="en-US" sz="900" dirty="0" err="1"/>
              <a:t>Veikur</a:t>
            </a:r>
            <a:r>
              <a:rPr lang="en-US" sz="900" dirty="0"/>
              <a:t>, Postdoc (John Hopkins, advisor: Shields), Zhang (Purdue, advisor: 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Improving Cancer Therapeutics through Medical Data Analysis</a:t>
            </a:r>
            <a:r>
              <a:rPr lang="en-US" sz="900" dirty="0"/>
              <a:t>’’ </a:t>
            </a:r>
            <a:r>
              <a:rPr lang="en-US" sz="900" dirty="0" err="1"/>
              <a:t>Chowdhurry</a:t>
            </a:r>
            <a:r>
              <a:rPr lang="en-US" sz="900" dirty="0"/>
              <a:t> (Stanford, advisor: Goldsmith), </a:t>
            </a:r>
            <a:r>
              <a:rPr lang="en-US" sz="900" dirty="0" err="1"/>
              <a:t>DeVilbiss</a:t>
            </a:r>
            <a:r>
              <a:rPr lang="en-US" sz="900" dirty="0"/>
              <a:t> (Purdue, advisor: </a:t>
            </a:r>
            <a:r>
              <a:rPr lang="en-US" sz="900" dirty="0" err="1"/>
              <a:t>Ramkrishna</a:t>
            </a:r>
            <a:r>
              <a:rPr lang="en-US" sz="900" dirty="0"/>
              <a:t>), Francisco-Sanchez (Purdue, advisor: 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Quantitative Analysis of Cargo Trafficking and Compartmental Integrity in Lowe Syndrome</a:t>
            </a:r>
            <a:r>
              <a:rPr lang="en-US" sz="900" dirty="0"/>
              <a:t>’’ </a:t>
            </a:r>
            <a:r>
              <a:rPr lang="en-US" sz="900" dirty="0" err="1"/>
              <a:t>Ramadesikan</a:t>
            </a:r>
            <a:r>
              <a:rPr lang="en-US" sz="900" dirty="0"/>
              <a:t> (Purdue, advisor: Aguilar), Center Postdoc, </a:t>
            </a:r>
            <a:r>
              <a:rPr lang="en-US" sz="900" dirty="0" err="1"/>
              <a:t>Shomorony</a:t>
            </a:r>
            <a:r>
              <a:rPr lang="en-US" sz="900" dirty="0"/>
              <a:t> (Berkeley, advisors: </a:t>
            </a:r>
            <a:r>
              <a:rPr lang="en-US" sz="900" dirty="0" err="1"/>
              <a:t>Courtade</a:t>
            </a:r>
            <a:r>
              <a:rPr lang="en-US" sz="900" dirty="0"/>
              <a:t>, </a:t>
            </a:r>
            <a:r>
              <a:rPr lang="en-US" sz="900" dirty="0" err="1"/>
              <a:t>Tse</a:t>
            </a:r>
            <a:r>
              <a:rPr lang="en-US" sz="9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Development of an Automatic </a:t>
            </a:r>
            <a:r>
              <a:rPr lang="en-US" sz="1000" b="1" dirty="0" err="1">
                <a:solidFill>
                  <a:srgbClr val="FF0000"/>
                </a:solidFill>
              </a:rPr>
              <a:t>Qunatification</a:t>
            </a:r>
            <a:r>
              <a:rPr lang="en-US" sz="1000" b="1" dirty="0">
                <a:solidFill>
                  <a:srgbClr val="FF0000"/>
                </a:solidFill>
              </a:rPr>
              <a:t> Algorithm for Determining Fluorescence Distribution in Yeast Cells</a:t>
            </a:r>
            <a:r>
              <a:rPr lang="en-US" sz="1000" dirty="0"/>
              <a:t>’’ Wen-</a:t>
            </a:r>
            <a:r>
              <a:rPr lang="en-US" sz="1000" dirty="0" err="1"/>
              <a:t>Chieh</a:t>
            </a:r>
            <a:r>
              <a:rPr lang="en-US" sz="1000" dirty="0"/>
              <a:t> Hsieh (Purdue, advisor: Aguilar), </a:t>
            </a:r>
            <a:r>
              <a:rPr lang="en-US" sz="1000" dirty="0" err="1"/>
              <a:t>Leqi</a:t>
            </a:r>
            <a:r>
              <a:rPr lang="en-US" sz="1000" dirty="0"/>
              <a:t> Liu (Bryn </a:t>
            </a:r>
            <a:r>
              <a:rPr lang="en-US" sz="1000" dirty="0" err="1"/>
              <a:t>Mawr</a:t>
            </a:r>
            <a:r>
              <a:rPr lang="en-US" sz="1000" dirty="0"/>
              <a:t>, advisor </a:t>
            </a:r>
            <a:r>
              <a:rPr lang="en-US" sz="1000" dirty="0" err="1"/>
              <a:t>Jia</a:t>
            </a:r>
            <a:r>
              <a:rPr lang="en-US" sz="1000" dirty="0"/>
              <a:t> Tao &amp; D. Kumar)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Quantitative Analysis of Yeast Cell Morphology Defects Induced by Gene De-Regulation</a:t>
            </a:r>
            <a:r>
              <a:rPr lang="en-US" sz="1000" dirty="0"/>
              <a:t>” </a:t>
            </a:r>
            <a:r>
              <a:rPr lang="en-US" sz="1000" dirty="0" err="1"/>
              <a:t>McKeith</a:t>
            </a:r>
            <a:r>
              <a:rPr lang="en-US" sz="1000" dirty="0"/>
              <a:t> Pearson II (Aguilar), Felix </a:t>
            </a:r>
            <a:r>
              <a:rPr lang="en-US" sz="1000" dirty="0" err="1"/>
              <a:t>Fancisco</a:t>
            </a:r>
            <a:r>
              <a:rPr lang="en-US" sz="1000" dirty="0"/>
              <a:t>-Sanchez (Ward)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b="1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Genetics Analysis of Substance Abuse – “Identification of pathology-related single nucleotide polymorphisms in a heterogeneous substance-abusing population</a:t>
            </a:r>
            <a:r>
              <a:rPr lang="en-US" sz="1000" b="1" dirty="0"/>
              <a:t>”</a:t>
            </a:r>
            <a:r>
              <a:rPr lang="en-US" sz="1000" dirty="0"/>
              <a:t>  Ariel </a:t>
            </a:r>
            <a:r>
              <a:rPr lang="en-US" sz="1000" dirty="0" err="1"/>
              <a:t>Ketcherside</a:t>
            </a:r>
            <a:r>
              <a:rPr lang="en-US" sz="1000" dirty="0"/>
              <a:t> (UT Dallas), Milind Rao (Stanford), </a:t>
            </a:r>
            <a:r>
              <a:rPr lang="en-US" sz="1000" dirty="0" err="1"/>
              <a:t>Shika</a:t>
            </a:r>
            <a:r>
              <a:rPr lang="en-US" sz="1000" dirty="0"/>
              <a:t> </a:t>
            </a:r>
            <a:r>
              <a:rPr lang="en-US" sz="1000" dirty="0" err="1"/>
              <a:t>Prashad</a:t>
            </a:r>
            <a:r>
              <a:rPr lang="en-US" sz="1000" dirty="0"/>
              <a:t> (UT Dallas, Bryn </a:t>
            </a:r>
            <a:r>
              <a:rPr lang="en-US" sz="1000" dirty="0" err="1"/>
              <a:t>Mawr</a:t>
            </a:r>
            <a:r>
              <a:rPr lang="en-US" sz="1000" dirty="0" smtClean="0"/>
              <a:t>). </a:t>
            </a: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lang="en-US" sz="1600" dirty="0" smtClean="0"/>
              <a:t>. </a:t>
            </a:r>
            <a:r>
              <a:rPr lang="en-US" sz="1000" b="1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Defending Large-Scale Distributed Machine Learning Against Adversarial </a:t>
            </a:r>
            <a:r>
              <a:rPr lang="en-US" sz="1000" b="1" dirty="0" smtClean="0">
                <a:solidFill>
                  <a:srgbClr val="FF0000"/>
                </a:solidFill>
              </a:rPr>
              <a:t>Attacks</a:t>
            </a:r>
            <a:r>
              <a:rPr lang="en-US" sz="1000" b="1" dirty="0" smtClean="0"/>
              <a:t>” </a:t>
            </a:r>
            <a:r>
              <a:rPr lang="en-US" sz="1000" dirty="0" smtClean="0"/>
              <a:t>Lili </a:t>
            </a:r>
            <a:r>
              <a:rPr lang="en-US" sz="1000" dirty="0"/>
              <a:t>Su (UIUC), </a:t>
            </a:r>
            <a:r>
              <a:rPr lang="en-US" sz="1000" dirty="0" err="1"/>
              <a:t>Seyyed</a:t>
            </a:r>
            <a:r>
              <a:rPr lang="en-US" sz="1000" dirty="0"/>
              <a:t> </a:t>
            </a:r>
            <a:r>
              <a:rPr lang="en-US" sz="1000" dirty="0" err="1"/>
              <a:t>Fatemi</a:t>
            </a:r>
            <a:r>
              <a:rPr lang="en-US" sz="1000" dirty="0"/>
              <a:t> (U-Hawaii</a:t>
            </a:r>
            <a:r>
              <a:rPr lang="en-US" sz="1000" dirty="0" smtClean="0"/>
              <a:t>),</a:t>
            </a:r>
            <a:r>
              <a:rPr lang="en-US" sz="1000" dirty="0" err="1" smtClean="0"/>
              <a:t>Rehana</a:t>
            </a:r>
            <a:r>
              <a:rPr lang="en-US" sz="1000" dirty="0" smtClean="0"/>
              <a:t> </a:t>
            </a:r>
            <a:r>
              <a:rPr lang="en-US" sz="1000" dirty="0" err="1" smtClean="0"/>
              <a:t>Mahfuz</a:t>
            </a:r>
            <a:r>
              <a:rPr lang="en-US" sz="1000" dirty="0" smtClean="0"/>
              <a:t>  (Purdue</a:t>
            </a:r>
            <a:r>
              <a:rPr lang="en-US" sz="1000" dirty="0"/>
              <a:t>), </a:t>
            </a:r>
            <a:r>
              <a:rPr lang="en-US" sz="1000" dirty="0" err="1"/>
              <a:t>Vidyasagar</a:t>
            </a:r>
            <a:r>
              <a:rPr lang="en-US" sz="1000" dirty="0"/>
              <a:t> Sadhu (Rutgers)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6823" y="681799"/>
            <a:ext cx="84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 Research Workshops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284" y="1160591"/>
            <a:ext cx="8697432" cy="587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Kickoff </a:t>
            </a:r>
            <a:r>
              <a:rPr lang="en-US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Workshop – Chicago, IL – October 6-7, </a:t>
            </a: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2010 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(28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STC participants and students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1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Allerton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Workshop, IL – September 28, 2010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2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Stanford Workshop – Palo Alto, CA – January 24,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(Princeton – Stanford –Berkeley)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3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UC San Diego Workshop – February 11,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(Berkeley – UCSD)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4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Princeton Workshop –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May 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(Princeton – Purdue)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5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 Purdue Workshop – September 9,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(Berkeley – UCSD – Purdue)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6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000" dirty="0" err="1">
                <a:latin typeface="Arial" pitchFamily="34" charset="0"/>
                <a:cs typeface="Arial" pitchFamily="34" charset="0"/>
              </a:rPr>
              <a:t>Allerton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Workshop – September 27,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(Purdue –UIUC)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7. UCSD Workshop on Neuroscience, February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(UCSD – Berkeley)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8. Princeton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Grand &amp; Petit Challenges Workshop</a:t>
            </a:r>
            <a:r>
              <a:rPr lang="en-US" sz="1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March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9. Maui Workshop (ICC),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(Industrial Round-Table)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May 2012 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10. MIT Workshop, July 2012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11. Students workshop, July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  for students)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12. All hands meeting for students,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December 2012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14. Big Data Workshop, March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15. Bell Lab &amp;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Workshop, Princeton, September 2013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16. Industrial Workshop, Chicago, September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17.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Day at Berkeley, November 2013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,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Purdue, October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18. All Hands Meeting, Purdue, December 2013</a:t>
            </a:r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19. </a:t>
            </a:r>
            <a:r>
              <a:rPr lang="en-US" sz="1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Science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of Information Evening, San Diego,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ITA, February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20. </a:t>
            </a:r>
            <a:r>
              <a:rPr lang="en-US" sz="1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Day at MIT, UIUC, Texas A&amp;M, Howard, 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April,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21. Graduate Student workshop, Purdue,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Biology and Information, July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22. Summer School,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San Diego, August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23. </a:t>
            </a:r>
            <a:r>
              <a:rPr lang="en-US" sz="1000" dirty="0">
                <a:solidFill>
                  <a:srgbClr val="0070C0"/>
                </a:solidFill>
              </a:rPr>
              <a:t>Challenges &amp; Opportunities </a:t>
            </a:r>
            <a:r>
              <a:rPr lang="en-US" sz="1000" dirty="0" err="1">
                <a:solidFill>
                  <a:srgbClr val="0070C0"/>
                </a:solidFill>
              </a:rPr>
              <a:t>SoI</a:t>
            </a:r>
            <a:r>
              <a:rPr lang="en-US" sz="1000" dirty="0">
                <a:solidFill>
                  <a:srgbClr val="0070C0"/>
                </a:solidFill>
              </a:rPr>
              <a:t>: A </a:t>
            </a:r>
            <a:r>
              <a:rPr lang="en-US" sz="1000" dirty="0" smtClean="0">
                <a:solidFill>
                  <a:srgbClr val="0070C0"/>
                </a:solidFill>
              </a:rPr>
              <a:t>Symposium,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NAE, Irvine, August 2014</a:t>
            </a:r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24.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SoI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Day in Princeton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September 2015, 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25.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SoI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Day and Industrial Day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Stanford, February 18-19, 2016.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26 Summer School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Duke, 2016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27 Bits &amp; Bio, Workshop in NYU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New York, April 2017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28. WITMSE Workshop </a:t>
            </a:r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sposored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by </a:t>
            </a:r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CSoI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ETH, LINCS,  and HIIT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September 2017.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734718"/>
            <a:ext cx="8962845" cy="4666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199" y="888402"/>
            <a:ext cx="612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Continuum Medium" panose="020B0604020202020204"/>
              </a:rPr>
              <a:t>Collaborative Graph 2015</a:t>
            </a:r>
            <a:endParaRPr lang="en-US" sz="3600" b="1" dirty="0">
              <a:solidFill>
                <a:srgbClr val="00B050"/>
              </a:solidFill>
              <a:latin typeface="Continuum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024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7433" y="2388818"/>
            <a:ext cx="7506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Summer Schools &amp; Workshops </a:t>
            </a:r>
            <a:r>
              <a:rPr lang="en-US" dirty="0"/>
              <a:t>(</a:t>
            </a:r>
            <a:r>
              <a:rPr lang="en-US" sz="1200" dirty="0"/>
              <a:t>116 universities, 2,700 participants)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Center Wide Fellows </a:t>
            </a:r>
            <a:r>
              <a:rPr lang="en-US" dirty="0"/>
              <a:t>(</a:t>
            </a:r>
            <a:r>
              <a:rPr lang="en-US" sz="1200" dirty="0" err="1"/>
              <a:t>Courtade</a:t>
            </a:r>
            <a:r>
              <a:rPr lang="en-US" sz="1200" dirty="0"/>
              <a:t>, Ma, Wang, Kamath</a:t>
            </a:r>
            <a:r>
              <a:rPr lang="en-US" dirty="0"/>
              <a:t>, </a:t>
            </a:r>
            <a:r>
              <a:rPr lang="en-US" sz="1200" dirty="0" err="1"/>
              <a:t>Javanmard</a:t>
            </a:r>
            <a:r>
              <a:rPr lang="en-US" sz="1200" dirty="0"/>
              <a:t>, </a:t>
            </a:r>
            <a:r>
              <a:rPr lang="en-US" sz="1200" dirty="0" err="1"/>
              <a:t>Padakandla</a:t>
            </a:r>
            <a:r>
              <a:rPr lang="en-US" sz="1200" dirty="0"/>
              <a:t>, </a:t>
            </a:r>
            <a:r>
              <a:rPr lang="en-US" sz="1200" dirty="0" err="1"/>
              <a:t>Shkel</a:t>
            </a:r>
            <a:r>
              <a:rPr lang="en-US" sz="1200" dirty="0"/>
              <a:t>, </a:t>
            </a:r>
            <a:r>
              <a:rPr lang="en-US" sz="1200" dirty="0" err="1"/>
              <a:t>Magner</a:t>
            </a:r>
            <a:r>
              <a:rPr lang="en-US" sz="1200" dirty="0"/>
              <a:t>, </a:t>
            </a:r>
            <a:r>
              <a:rPr lang="en-US" sz="1200" dirty="0" err="1"/>
              <a:t>Shomorony</a:t>
            </a:r>
            <a:r>
              <a:rPr lang="en-US" sz="1200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CSoI</a:t>
            </a:r>
            <a:r>
              <a:rPr lang="en-US" dirty="0">
                <a:solidFill>
                  <a:srgbClr val="00B050"/>
                </a:solidFill>
              </a:rPr>
              <a:t> has graduated 240 total students (postdocs, grad and undergrad)</a:t>
            </a:r>
            <a:endParaRPr lang="en-US" sz="1200" dirty="0"/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Information Frontiers Curriculum &amp; Learning HUB</a:t>
            </a:r>
            <a:r>
              <a:rPr lang="en-US" dirty="0"/>
              <a:t>  (</a:t>
            </a:r>
            <a:r>
              <a:rPr lang="en-US" sz="1200" dirty="0"/>
              <a:t>15,000+ students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    (data</a:t>
            </a:r>
            <a:r>
              <a:rPr lang="en-US" dirty="0"/>
              <a:t> 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information</a:t>
            </a:r>
            <a:r>
              <a:rPr lang="en-US" dirty="0"/>
              <a:t> 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knowledge)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Intro to Science Information  </a:t>
            </a:r>
            <a:r>
              <a:rPr lang="en-US" dirty="0"/>
              <a:t>(</a:t>
            </a:r>
            <a:r>
              <a:rPr lang="en-US" sz="1400" dirty="0"/>
              <a:t>BMC, Howard, Purdue, GWU, EAFIT, online)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Student Research Teams </a:t>
            </a:r>
            <a:r>
              <a:rPr lang="en-US" dirty="0"/>
              <a:t>(11) </a:t>
            </a:r>
            <a:r>
              <a:rPr lang="en-US" dirty="0">
                <a:solidFill>
                  <a:srgbClr val="00B050"/>
                </a:solidFill>
              </a:rPr>
              <a:t>&amp; Workshops </a:t>
            </a:r>
            <a:r>
              <a:rPr lang="en-US" dirty="0"/>
              <a:t>2012-2016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NSF TUES Grant and Teaching Workshop </a:t>
            </a:r>
            <a:r>
              <a:rPr lang="en-US" dirty="0"/>
              <a:t> 2012-2014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Channels Scholars Program (Undergrad Mentoring)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Supplement REU and Professional Development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10. Retention Efforts 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&amp; Recruitment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of Underrepresented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    and US Citizens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11.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Feature Articles on Diversity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STEM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12. Intro to Data Science Workshop (May 2017)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3696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Education and Diversity</a:t>
            </a:r>
            <a:endParaRPr lang="en-US" sz="3600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71BF-A772-4C0F-8CF1-76CABA332DA2}" type="slidenum">
              <a:rPr lang="en-US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r="23004"/>
          <a:stretch/>
        </p:blipFill>
        <p:spPr bwMode="auto">
          <a:xfrm>
            <a:off x="7834269" y="1306270"/>
            <a:ext cx="1095555" cy="12417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5"/>
          <a:stretch/>
        </p:blipFill>
        <p:spPr bwMode="auto">
          <a:xfrm>
            <a:off x="376476" y="1579870"/>
            <a:ext cx="1094597" cy="12417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Box 13"/>
          <p:cNvSpPr txBox="1">
            <a:spLocks noChangeArrowheads="1"/>
          </p:cNvSpPr>
          <p:nvPr/>
        </p:nvSpPr>
        <p:spPr bwMode="auto">
          <a:xfrm>
            <a:off x="7834269" y="5536808"/>
            <a:ext cx="1243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 dirty="0" smtClean="0">
                <a:solidFill>
                  <a:prstClr val="black"/>
                </a:solidFill>
              </a:rPr>
              <a:t> K. </a:t>
            </a:r>
            <a:r>
              <a:rPr lang="en-US" sz="1200" dirty="0" err="1" smtClean="0">
                <a:solidFill>
                  <a:prstClr val="black"/>
                </a:solidFill>
              </a:rPr>
              <a:t>Andronicos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8684" name="TextBox 14"/>
          <p:cNvSpPr txBox="1">
            <a:spLocks noChangeArrowheads="1"/>
          </p:cNvSpPr>
          <p:nvPr/>
        </p:nvSpPr>
        <p:spPr bwMode="auto">
          <a:xfrm>
            <a:off x="1885493" y="1465488"/>
            <a:ext cx="53273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Integrate cutting-edge, multidisciplinary research and education efforts across the center to advance the training and diversity of the work force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r="301" b="12676"/>
          <a:stretch/>
        </p:blipFill>
        <p:spPr>
          <a:xfrm>
            <a:off x="437164" y="4364966"/>
            <a:ext cx="1123862" cy="1277653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r="19138"/>
          <a:stretch/>
        </p:blipFill>
        <p:spPr>
          <a:xfrm>
            <a:off x="7868772" y="4247726"/>
            <a:ext cx="1102693" cy="1288136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23775" y="559948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B. Ladd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5725" y="4143541"/>
            <a:ext cx="2586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16952" y="4143541"/>
            <a:ext cx="2586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65104" y="258776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D. Kumar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13402" y="2821635"/>
            <a:ext cx="760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M. Ward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39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0115" y="726057"/>
            <a:ext cx="9186863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00B050"/>
                </a:solidFill>
              </a:rPr>
              <a:t>Frontiers of Education </a:t>
            </a:r>
            <a:r>
              <a:rPr lang="en-US" sz="3600" dirty="0">
                <a:solidFill>
                  <a:srgbClr val="00B050"/>
                </a:solidFill>
              </a:rPr>
              <a:t>Program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7" y="1427672"/>
            <a:ext cx="6064370" cy="51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80" y="631232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Knowledge Transfer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4876800" y="16764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42000" y="2627313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70600" y="38608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86400" y="50292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18000" y="54864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87688" y="53340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7400" y="44958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05000" y="32766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38400" y="21336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17913" y="15875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445" name="TextBox 14"/>
          <p:cNvSpPr txBox="1">
            <a:spLocks noChangeArrowheads="1"/>
          </p:cNvSpPr>
          <p:nvPr/>
        </p:nvSpPr>
        <p:spPr bwMode="auto">
          <a:xfrm>
            <a:off x="196027" y="1863168"/>
            <a:ext cx="8947974" cy="500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 smtClean="0">
                <a:solidFill>
                  <a:srgbClr val="0070C0"/>
                </a:solidFill>
              </a:rPr>
              <a:t>CSoI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members brought $1M funding from industry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>
                <a:solidFill>
                  <a:srgbClr val="0070C0"/>
                </a:solidFill>
              </a:rPr>
              <a:t>CSoI</a:t>
            </a:r>
            <a:r>
              <a:rPr lang="en-US" sz="2200" dirty="0">
                <a:solidFill>
                  <a:srgbClr val="0070C0"/>
                </a:solidFill>
              </a:rPr>
              <a:t> &amp; Bell Labs Workshop, September 2013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Industrial Workshop, Chicago, </a:t>
            </a:r>
            <a:r>
              <a:rPr lang="en-US" sz="2200" dirty="0" smtClean="0">
                <a:solidFill>
                  <a:srgbClr val="0070C0"/>
                </a:solidFill>
              </a:rPr>
              <a:t>2013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International collaborations </a:t>
            </a:r>
            <a:r>
              <a:rPr lang="en-US" sz="2200" dirty="0"/>
              <a:t>(LINCS, </a:t>
            </a:r>
            <a:r>
              <a:rPr lang="en-US" sz="2200" dirty="0" smtClean="0"/>
              <a:t>ETH, Helsinki HIIT)</a:t>
            </a:r>
            <a:endParaRPr lang="en-US" sz="2200" dirty="0">
              <a:solidFill>
                <a:srgbClr val="0070C0"/>
              </a:solidFill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SoiHub.org</a:t>
            </a:r>
            <a:r>
              <a:rPr lang="en-US" sz="2200" dirty="0" smtClean="0">
                <a:latin typeface="+mn-lt"/>
              </a:rPr>
              <a:t> refined with wiki to enhance communication</a:t>
            </a:r>
            <a:endParaRPr lang="en-US" sz="2200" dirty="0"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Brown Bag and research</a:t>
            </a:r>
            <a:r>
              <a:rPr lang="en-US" sz="2200" dirty="0" smtClean="0">
                <a:latin typeface="+mn-lt"/>
              </a:rPr>
              <a:t> seminars, 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Prestige Lecture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eries</a:t>
            </a:r>
            <a:endParaRPr lang="en-US" sz="2200" dirty="0">
              <a:solidFill>
                <a:srgbClr val="0070C0"/>
              </a:solidFill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Special issue </a:t>
            </a:r>
            <a:r>
              <a:rPr lang="en-US" sz="2200" dirty="0" smtClean="0">
                <a:latin typeface="+mn-lt"/>
              </a:rPr>
              <a:t>in </a:t>
            </a:r>
            <a:r>
              <a:rPr lang="en-US" sz="2200" i="1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Proceedings of IEEE </a:t>
            </a:r>
            <a:r>
              <a:rPr lang="en-US" sz="2200" dirty="0" smtClean="0">
                <a:latin typeface="+mn-lt"/>
              </a:rPr>
              <a:t>on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SoI</a:t>
            </a:r>
            <a:r>
              <a:rPr lang="en-US" sz="2200" dirty="0" smtClean="0">
                <a:latin typeface="+mn-lt"/>
              </a:rPr>
              <a:t>, 2017</a:t>
            </a:r>
            <a:endParaRPr lang="en-US" sz="2200" dirty="0" smtClean="0">
              <a:solidFill>
                <a:srgbClr val="0070C0"/>
              </a:solidFill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Special Session </a:t>
            </a:r>
            <a:r>
              <a:rPr lang="en-US" sz="2200" dirty="0" smtClean="0">
                <a:latin typeface="+mn-lt"/>
              </a:rPr>
              <a:t>on </a:t>
            </a:r>
            <a:r>
              <a:rPr lang="en-US" sz="2200" dirty="0" err="1" smtClean="0">
                <a:latin typeface="+mn-lt"/>
              </a:rPr>
              <a:t>SoI</a:t>
            </a:r>
            <a:r>
              <a:rPr lang="en-US" sz="2200" dirty="0" smtClean="0">
                <a:latin typeface="+mn-lt"/>
              </a:rPr>
              <a:t> – </a:t>
            </a:r>
            <a:r>
              <a:rPr lang="en-US" sz="2200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CISS’ 12 Princeton, ITA 2014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 smtClean="0">
                <a:solidFill>
                  <a:srgbClr val="0070C0"/>
                </a:solidFill>
                <a:latin typeface="+mn-lt"/>
              </a:rPr>
              <a:t>SoI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 Day </a:t>
            </a:r>
            <a:r>
              <a:rPr lang="en-US" sz="2200" dirty="0" smtClean="0">
                <a:latin typeface="+mn-lt"/>
              </a:rPr>
              <a:t>(Berkeley, Texas A&amp;M, UIUC, MIT, Howard, 2014)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Challenges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&amp;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Opportunities </a:t>
            </a:r>
            <a:r>
              <a:rPr lang="en-US" sz="2200" dirty="0" err="1" smtClean="0">
                <a:solidFill>
                  <a:srgbClr val="0070C0"/>
                </a:solidFill>
                <a:latin typeface="+mn-lt"/>
              </a:rPr>
              <a:t>SoI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: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Symposium, </a:t>
            </a:r>
            <a:r>
              <a:rPr lang="en-US" sz="2000" dirty="0" smtClean="0">
                <a:latin typeface="+mn-lt"/>
              </a:rPr>
              <a:t>NAE, Irvine, 2014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Article about </a:t>
            </a:r>
            <a:r>
              <a:rPr lang="en-US" sz="2200" dirty="0" err="1">
                <a:solidFill>
                  <a:schemeClr val="accent2">
                    <a:lumMod val="25000"/>
                  </a:schemeClr>
                </a:solidFill>
              </a:rPr>
              <a:t>CSoI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activities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in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2">
                    <a:lumMod val="25000"/>
                  </a:schemeClr>
                </a:solidFill>
              </a:rPr>
              <a:t>IT </a:t>
            </a:r>
            <a:r>
              <a:rPr lang="en-US" sz="2200" dirty="0" smtClean="0">
                <a:solidFill>
                  <a:schemeClr val="accent2">
                    <a:lumMod val="25000"/>
                  </a:schemeClr>
                </a:solidFill>
              </a:rPr>
              <a:t>News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Joint workshop with our International Partners, </a:t>
            </a:r>
            <a:r>
              <a:rPr lang="en-US" sz="2200" dirty="0" smtClean="0">
                <a:latin typeface="+mn-lt"/>
              </a:rPr>
              <a:t>September 2017</a:t>
            </a:r>
            <a:endParaRPr lang="en-US" sz="1600" dirty="0">
              <a:latin typeface="+mn-lt"/>
            </a:endParaRPr>
          </a:p>
        </p:txBody>
      </p:sp>
      <p:sp>
        <p:nvSpPr>
          <p:cNvPr id="29709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7845684" y="3198966"/>
            <a:ext cx="123127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cs typeface="Arial" charset="0"/>
              </a:rPr>
              <a:t>Ananth</a:t>
            </a:r>
            <a:r>
              <a:rPr lang="en-US" sz="1200" dirty="0" smtClean="0">
                <a:cs typeface="Arial" charset="0"/>
              </a:rPr>
              <a:t> </a:t>
            </a:r>
            <a:r>
              <a:rPr lang="en-US" sz="1200" dirty="0" err="1" smtClean="0">
                <a:cs typeface="Arial" charset="0"/>
              </a:rPr>
              <a:t>Grama</a:t>
            </a:r>
            <a:r>
              <a:rPr lang="en-US" sz="1200" dirty="0" smtClean="0">
                <a:cs typeface="Arial" charset="0"/>
              </a:rPr>
              <a:t> </a:t>
            </a:r>
            <a:endParaRPr lang="en-US" sz="1200" dirty="0">
              <a:cs typeface="Arial" charset="0"/>
            </a:endParaRPr>
          </a:p>
        </p:txBody>
      </p:sp>
      <p:pic>
        <p:nvPicPr>
          <p:cNvPr id="16" name="Picture 2" descr="C:\Users\ywchoi\Desktop\NSF\portraits\Gra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1800" y="1922806"/>
            <a:ext cx="930275" cy="13541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9711" name="TextBox 17"/>
          <p:cNvSpPr txBox="1">
            <a:spLocks noChangeArrowheads="1"/>
          </p:cNvSpPr>
          <p:nvPr/>
        </p:nvSpPr>
        <p:spPr bwMode="auto">
          <a:xfrm>
            <a:off x="776288" y="1647825"/>
            <a:ext cx="7740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5785" y="1247716"/>
            <a:ext cx="8388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Develop effective mechanism for interactions between the center and external stakeholder to support the exchange of knowledge, data, and application of new technology.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99" y="1347090"/>
            <a:ext cx="2730501" cy="25770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601218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008A3E"/>
                </a:solidFill>
              </a:rPr>
              <a:t>Prestige Lecture Series</a:t>
            </a:r>
            <a:endParaRPr lang="en-US" sz="3200" dirty="0">
              <a:solidFill>
                <a:srgbClr val="008A3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76800" y="15815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42000" y="2532427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70600" y="37659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86400" y="49343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18000" y="53915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87688" y="5239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7400" y="44009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05000" y="31817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38400" y="20387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17913" y="14926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70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7981D6-B954-40A4-8694-19AC67BA36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  <p:sp>
        <p:nvSpPr>
          <p:cNvPr id="29711" name="TextBox 17"/>
          <p:cNvSpPr txBox="1">
            <a:spLocks noChangeArrowheads="1"/>
          </p:cNvSpPr>
          <p:nvPr/>
        </p:nvSpPr>
        <p:spPr bwMode="auto">
          <a:xfrm>
            <a:off x="776288" y="1552939"/>
            <a:ext cx="7740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590800" y="2191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0800" y="2191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spa\AppData\Local\Temp\prestige-poster-montage-10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" y="1513784"/>
            <a:ext cx="6340983" cy="513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3675427"/>
            <a:ext cx="2730500" cy="310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277124"/>
            <a:ext cx="2683558" cy="28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Sustainability/Business Plan (Bob Brown)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Sustainability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4" y="1722056"/>
            <a:ext cx="9417522" cy="467874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Purdue Center for Science of Information </a:t>
            </a:r>
            <a:r>
              <a:rPr lang="en-US" sz="1800" dirty="0" smtClean="0">
                <a:solidFill>
                  <a:srgbClr val="0070C0"/>
                </a:solidFill>
              </a:rPr>
              <a:t>($350K/year)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Visitors Program in Science of Information</a:t>
            </a:r>
          </a:p>
          <a:p>
            <a:pPr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Proposals to Funding Agencies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Federal: NSF, MURI, NIH, ARO, …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- Private Foundations: Simons, Templeton, </a:t>
            </a:r>
            <a:r>
              <a:rPr lang="en-US" sz="2400" dirty="0" err="1" smtClean="0"/>
              <a:t>Kavli</a:t>
            </a:r>
            <a:r>
              <a:rPr lang="en-US" sz="2400" dirty="0" smtClean="0"/>
              <a:t>, …</a:t>
            </a:r>
          </a:p>
          <a:p>
            <a:pPr marL="0" indent="0">
              <a:lnSpc>
                <a:spcPct val="150000"/>
              </a:lnSpc>
              <a:spcBef>
                <a:spcPts val="1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- Industry: Bell Labs, Qualcomm, Google, …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International Partnerships </a:t>
            </a:r>
            <a:r>
              <a:rPr lang="en-US" sz="2400" dirty="0" smtClean="0"/>
              <a:t>(LINCS, ETH, HIIT)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Learning from Existing Centers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(IMA, IPAM, DIMACS)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Open </a:t>
            </a:r>
            <a:r>
              <a:rPr lang="en-US" sz="2800" dirty="0" err="1" smtClean="0">
                <a:solidFill>
                  <a:srgbClr val="0070C0"/>
                </a:solidFill>
              </a:rPr>
              <a:t>ExC</a:t>
            </a:r>
            <a:r>
              <a:rPr lang="en-US" sz="2800" dirty="0" smtClean="0">
                <a:solidFill>
                  <a:srgbClr val="0070C0"/>
                </a:solidFill>
              </a:rPr>
              <a:t> meeting </a:t>
            </a:r>
            <a:r>
              <a:rPr lang="en-US" sz="2400" dirty="0" smtClean="0"/>
              <a:t>on Wednesday December 7 to discuss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Center’s sustainability  plans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Vision for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19" y="1722056"/>
            <a:ext cx="9417522" cy="4678743"/>
          </a:xfrm>
        </p:spPr>
        <p:txBody>
          <a:bodyPr/>
          <a:lstStyle/>
          <a:p>
            <a:r>
              <a:rPr lang="en-US" sz="2200" dirty="0"/>
              <a:t>Consolidate and lead efforts </a:t>
            </a:r>
            <a:r>
              <a:rPr lang="en-US" sz="2200" dirty="0" smtClean="0"/>
              <a:t> </a:t>
            </a:r>
            <a:r>
              <a:rPr lang="en-US" sz="2200" dirty="0"/>
              <a:t>in broad areas of </a:t>
            </a:r>
            <a:r>
              <a:rPr lang="en-US" sz="2200" b="1" dirty="0" smtClean="0">
                <a:solidFill>
                  <a:srgbClr val="0070C0"/>
                </a:solidFill>
              </a:rPr>
              <a:t>data analysis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smtClean="0">
                <a:solidFill>
                  <a:srgbClr val="0070C0"/>
                </a:solidFill>
              </a:rPr>
              <a:t>   and </a:t>
            </a:r>
            <a:r>
              <a:rPr lang="en-US" sz="2200" b="1" dirty="0">
                <a:solidFill>
                  <a:srgbClr val="0070C0"/>
                </a:solidFill>
              </a:rPr>
              <a:t>its </a:t>
            </a:r>
            <a:r>
              <a:rPr lang="en-US" sz="2200" b="1" dirty="0" smtClean="0">
                <a:solidFill>
                  <a:srgbClr val="0070C0"/>
                </a:solidFill>
              </a:rPr>
              <a:t>applications</a:t>
            </a:r>
            <a:r>
              <a:rPr lang="en-US" sz="2200" dirty="0" smtClean="0">
                <a:solidFill>
                  <a:srgbClr val="0070C0"/>
                </a:solidFill>
              </a:rPr>
              <a:t>.</a:t>
            </a:r>
            <a:endParaRPr lang="en-US" sz="2200" dirty="0" smtClean="0"/>
          </a:p>
          <a:p>
            <a:r>
              <a:rPr lang="en-US" sz="2200" dirty="0" smtClean="0"/>
              <a:t>Address </a:t>
            </a:r>
            <a:r>
              <a:rPr lang="en-US" sz="2200" dirty="0"/>
              <a:t>critical problems in </a:t>
            </a:r>
            <a:r>
              <a:rPr lang="en-US" sz="2200" b="1" dirty="0">
                <a:solidFill>
                  <a:srgbClr val="0070C0"/>
                </a:solidFill>
              </a:rPr>
              <a:t>data privacy and security</a:t>
            </a:r>
            <a:r>
              <a:rPr lang="en-US" sz="2200" dirty="0"/>
              <a:t>, while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working </a:t>
            </a:r>
            <a:r>
              <a:rPr lang="en-US" sz="2200" dirty="0"/>
              <a:t>closely with CERIAS, and provide campus-wide </a:t>
            </a:r>
            <a:r>
              <a:rPr lang="en-US" sz="2200" dirty="0" smtClean="0"/>
              <a:t>leadership</a:t>
            </a:r>
          </a:p>
          <a:p>
            <a:r>
              <a:rPr lang="en-US" sz="2200" dirty="0"/>
              <a:t>Develop critical enabling technologies for </a:t>
            </a:r>
            <a:r>
              <a:rPr lang="en-US" sz="2200" b="1" dirty="0">
                <a:solidFill>
                  <a:srgbClr val="0070C0"/>
                </a:solidFill>
              </a:rPr>
              <a:t>life sciences thrusts</a:t>
            </a:r>
            <a:r>
              <a:rPr lang="en-US" sz="2200" dirty="0"/>
              <a:t>, including genomic, </a:t>
            </a:r>
            <a:r>
              <a:rPr lang="en-US" sz="2200" dirty="0" err="1"/>
              <a:t>interactomic</a:t>
            </a:r>
            <a:r>
              <a:rPr lang="en-US" sz="2200" dirty="0"/>
              <a:t>, imaging, neural </a:t>
            </a:r>
            <a:r>
              <a:rPr lang="en-US" sz="2200" dirty="0" err="1"/>
              <a:t>connectomic</a:t>
            </a:r>
            <a:r>
              <a:rPr lang="en-US" sz="2200" dirty="0"/>
              <a:t>, immunologic, and clinical data. </a:t>
            </a:r>
            <a:endParaRPr lang="en-US" sz="2200" dirty="0" smtClean="0"/>
          </a:p>
          <a:p>
            <a:r>
              <a:rPr lang="en-US" sz="2200" dirty="0"/>
              <a:t>Establish a </a:t>
            </a:r>
            <a:r>
              <a:rPr lang="en-US" sz="2200" b="1" dirty="0">
                <a:solidFill>
                  <a:srgbClr val="0070C0"/>
                </a:solidFill>
              </a:rPr>
              <a:t>pilot undergraduate education curr</a:t>
            </a:r>
            <a:r>
              <a:rPr lang="en-US" sz="2200" b="1" dirty="0"/>
              <a:t>iculum</a:t>
            </a:r>
            <a:r>
              <a:rPr lang="en-US" sz="2200" dirty="0"/>
              <a:t> in the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science </a:t>
            </a:r>
            <a:r>
              <a:rPr lang="en-US" sz="2200" dirty="0"/>
              <a:t>of information. </a:t>
            </a:r>
            <a:endParaRPr lang="en-US" sz="2200" dirty="0" smtClean="0"/>
          </a:p>
          <a:p>
            <a:pPr marL="0" indent="0">
              <a:spcBef>
                <a:spcPts val="400"/>
              </a:spcBef>
              <a:buNone/>
            </a:pPr>
            <a:endParaRPr lang="en-US" sz="2200" dirty="0" smtClean="0"/>
          </a:p>
          <a:p>
            <a:pPr marL="0" indent="0">
              <a:spcBef>
                <a:spcPts val="400"/>
              </a:spcBef>
              <a:buNone/>
            </a:pPr>
            <a:r>
              <a:rPr lang="en-US" sz="2200" dirty="0" smtClean="0"/>
              <a:t>[Possible Action Item: </a:t>
            </a:r>
            <a:r>
              <a:rPr lang="en-US" sz="2200" i="1" dirty="0" smtClean="0">
                <a:solidFill>
                  <a:srgbClr val="00B050"/>
                </a:solidFill>
              </a:rPr>
              <a:t>Institute for Data and Information Sciences</a:t>
            </a:r>
            <a:r>
              <a:rPr lang="en-US" sz="22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Partnership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4" y="1722056"/>
            <a:ext cx="9417522" cy="4678743"/>
          </a:xfr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International Partnerships with: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Laboratory of Information, Networking, and Communication Science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(LINCS), </a:t>
            </a:r>
            <a:r>
              <a:rPr lang="en-US" sz="2400" dirty="0" smtClean="0">
                <a:solidFill>
                  <a:srgbClr val="0070C0"/>
                </a:solidFill>
              </a:rPr>
              <a:t>Paris, France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ETH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70C0"/>
                </a:solidFill>
              </a:rPr>
              <a:t>Zurich, Switzerland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Helsinki Institute for Information Technology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(HIIT), </a:t>
            </a:r>
            <a:r>
              <a:rPr lang="en-US" sz="2400" dirty="0" smtClean="0">
                <a:solidFill>
                  <a:srgbClr val="0070C0"/>
                </a:solidFill>
              </a:rPr>
              <a:t>Helsinki, Finland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 smtClean="0"/>
              <a:t>         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Joint Conference WITMSE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 smtClean="0"/>
              <a:t>               LINCS, Paris, September 11-12, 2017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1722056"/>
            <a:ext cx="9555545" cy="46787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NSF new program (TRIPODS):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Transdisciplinary Research in Principles of Data Science:</a:t>
            </a:r>
          </a:p>
          <a:p>
            <a:pPr marL="0" indent="0">
              <a:buNone/>
            </a:pPr>
            <a:r>
              <a:rPr lang="en-US" sz="2400" dirty="0" smtClean="0"/>
              <a:t>aims to bring together the </a:t>
            </a:r>
            <a:r>
              <a:rPr lang="en-US" sz="2400" dirty="0" smtClean="0">
                <a:solidFill>
                  <a:srgbClr val="FF0000"/>
                </a:solidFill>
              </a:rPr>
              <a:t>statistics, mathematics, and theoretical computer sciences </a:t>
            </a:r>
            <a:r>
              <a:rPr lang="en-US" sz="2400" dirty="0" smtClean="0"/>
              <a:t>to develop foundation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data science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i="1" u="sng" dirty="0" smtClean="0"/>
              <a:t>Our unique view to data sciences is through the lens of </a:t>
            </a:r>
          </a:p>
          <a:p>
            <a:pPr marL="0" indent="0">
              <a:buNone/>
            </a:pPr>
            <a:r>
              <a:rPr lang="en-US" sz="2400" i="1" u="sng" dirty="0" smtClean="0">
                <a:solidFill>
                  <a:schemeClr val="accent5">
                    <a:lumMod val="75000"/>
                  </a:schemeClr>
                </a:solidFill>
              </a:rPr>
              <a:t>Sciences of Information</a:t>
            </a:r>
            <a:r>
              <a:rPr lang="en-US" sz="2400" i="1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Phase I:  Putting small teams together (2017-2020)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Phase II: Creating </a:t>
            </a:r>
            <a:r>
              <a:rPr lang="en-US" sz="2400" dirty="0" smtClean="0">
                <a:solidFill>
                  <a:srgbClr val="0070C0"/>
                </a:solidFill>
              </a:rPr>
              <a:t>Center for Data Sciences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Management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57200" y="780588"/>
            <a:ext cx="8229600" cy="6802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Management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91" y="1828800"/>
            <a:ext cx="8229600" cy="47633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Research</a:t>
            </a:r>
            <a:r>
              <a:rPr lang="en-US" sz="2400" dirty="0" smtClean="0"/>
              <a:t>: To provide </a:t>
            </a:r>
            <a:r>
              <a:rPr lang="en-US" sz="2400" i="1" dirty="0" smtClean="0">
                <a:solidFill>
                  <a:srgbClr val="FF0000"/>
                </a:solidFill>
              </a:rPr>
              <a:t>mechanisms for synergistic research and development </a:t>
            </a:r>
            <a:r>
              <a:rPr lang="en-US" sz="2400" dirty="0" smtClean="0"/>
              <a:t>of foundational principles, methods, and applications of science of information.</a:t>
            </a:r>
          </a:p>
          <a:p>
            <a:pPr>
              <a:lnSpc>
                <a:spcPct val="20000"/>
              </a:lnSpc>
              <a:buFont typeface="Arial" charset="0"/>
              <a:buNone/>
            </a:pPr>
            <a:r>
              <a:rPr lang="en-US" sz="2400" dirty="0" smtClean="0"/>
              <a:t>		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Education</a:t>
            </a:r>
            <a:r>
              <a:rPr lang="en-US" sz="2400" dirty="0" smtClean="0"/>
              <a:t>: To </a:t>
            </a:r>
            <a:r>
              <a:rPr lang="en-US" sz="2400" i="1" dirty="0" smtClean="0">
                <a:solidFill>
                  <a:srgbClr val="FF0000"/>
                </a:solidFill>
              </a:rPr>
              <a:t>educate and train </a:t>
            </a:r>
            <a:r>
              <a:rPr lang="en-US" sz="2400" dirty="0" smtClean="0"/>
              <a:t>the next generation of practitioners. </a:t>
            </a:r>
          </a:p>
          <a:p>
            <a:pPr>
              <a:lnSpc>
                <a:spcPct val="20000"/>
              </a:lnSpc>
              <a:buFont typeface="Arial" charset="0"/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Diversity</a:t>
            </a:r>
            <a:r>
              <a:rPr lang="en-US" sz="2400" dirty="0" smtClean="0"/>
              <a:t>: To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deeply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engage students, researchers, and affiliated personnel </a:t>
            </a:r>
            <a:r>
              <a:rPr lang="en-US" sz="2400" i="1" dirty="0" smtClean="0">
                <a:solidFill>
                  <a:srgbClr val="FF0000"/>
                </a:solidFill>
              </a:rPr>
              <a:t>from underrepresented groups </a:t>
            </a:r>
            <a:r>
              <a:rPr lang="en-US" sz="2400" dirty="0" smtClean="0"/>
              <a:t>in all aspects of the project.</a:t>
            </a:r>
          </a:p>
          <a:p>
            <a:pPr>
              <a:lnSpc>
                <a:spcPct val="20000"/>
              </a:lnSpc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Knowledge Transfer</a:t>
            </a:r>
            <a:r>
              <a:rPr lang="en-US" sz="2400" dirty="0" smtClean="0"/>
              <a:t>: To </a:t>
            </a:r>
            <a:r>
              <a:rPr lang="en-US" sz="2400" i="1" dirty="0" smtClean="0">
                <a:solidFill>
                  <a:srgbClr val="FF0000"/>
                </a:solidFill>
              </a:rPr>
              <a:t>facilitate seamless transfer of knowledge </a:t>
            </a:r>
            <a:r>
              <a:rPr lang="en-US" sz="2400" dirty="0" smtClean="0"/>
              <a:t>to the broader academic and commercial world.</a:t>
            </a:r>
          </a:p>
        </p:txBody>
      </p:sp>
    </p:spTree>
    <p:extLst>
      <p:ext uri="{BB962C8B-B14F-4D97-AF65-F5344CB8AC3E}">
        <p14:creationId xmlns:p14="http://schemas.microsoft.com/office/powerpoint/2010/main" val="2656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0000CC"/>
                </a:solidFill>
              </a:rPr>
              <a:t>structure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478983" y="1679948"/>
            <a:ext cx="8229600" cy="49122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Projects within the Center are managed by the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Center Director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Manager ,</a:t>
            </a:r>
          </a:p>
          <a:p>
            <a:pPr>
              <a:buNone/>
            </a:pPr>
            <a:r>
              <a:rPr lang="en-US" sz="1800" dirty="0" smtClean="0"/>
              <a:t>     and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Executive Committee </a:t>
            </a:r>
            <a:r>
              <a:rPr lang="en-US" sz="1800" dirty="0" smtClean="0"/>
              <a:t>via management, solicitation, and assessment:</a:t>
            </a:r>
          </a:p>
          <a:p>
            <a:pPr lvl="1"/>
            <a:r>
              <a:rPr lang="en-US" sz="1800" dirty="0" smtClean="0"/>
              <a:t>Track progress of each project</a:t>
            </a:r>
          </a:p>
          <a:p>
            <a:pPr lvl="1"/>
            <a:r>
              <a:rPr lang="en-US" sz="1800" dirty="0" smtClean="0"/>
              <a:t>Terminate projects no longer relevant or demonstrating insufficient progress through new mechanism of </a:t>
            </a:r>
            <a:r>
              <a:rPr lang="en-US" sz="1800" b="1" dirty="0" smtClean="0">
                <a:solidFill>
                  <a:srgbClr val="FF0000"/>
                </a:solidFill>
              </a:rPr>
              <a:t>competitive funding</a:t>
            </a:r>
          </a:p>
          <a:p>
            <a:pPr lvl="1"/>
            <a:r>
              <a:rPr lang="en-US" sz="1800" dirty="0" smtClean="0"/>
              <a:t>Evaluate the success of collaborative investigations. </a:t>
            </a:r>
          </a:p>
          <a:p>
            <a:pPr lvl="3"/>
            <a:endParaRPr lang="en-US" sz="1000" dirty="0" smtClean="0"/>
          </a:p>
          <a:p>
            <a:r>
              <a:rPr lang="en-US" sz="1800" dirty="0" smtClean="0"/>
              <a:t>Metrics (</a:t>
            </a:r>
            <a:r>
              <a:rPr lang="en-US" sz="1800" dirty="0" smtClean="0">
                <a:solidFill>
                  <a:srgbClr val="FF0000"/>
                </a:solidFill>
              </a:rPr>
              <a:t>annual evaluation during the seed </a:t>
            </a:r>
            <a:r>
              <a:rPr lang="en-US" sz="1800" smtClean="0">
                <a:solidFill>
                  <a:srgbClr val="FF0000"/>
                </a:solidFill>
              </a:rPr>
              <a:t>fund competition</a:t>
            </a:r>
            <a:r>
              <a:rPr lang="en-US" sz="1800" smtClean="0"/>
              <a:t>)</a:t>
            </a:r>
            <a:endParaRPr lang="en-US" sz="1800" dirty="0" smtClean="0"/>
          </a:p>
          <a:p>
            <a:pPr lvl="1"/>
            <a:r>
              <a:rPr lang="en-US" sz="1800" dirty="0" smtClean="0"/>
              <a:t>Publication of quality peer-reviewed papers</a:t>
            </a:r>
          </a:p>
          <a:p>
            <a:pPr lvl="1"/>
            <a:r>
              <a:rPr lang="en-US" sz="1800" dirty="0"/>
              <a:t>Development of software, industry outreach, intellectual property,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r>
              <a:rPr lang="en-US" sz="1800" dirty="0" smtClean="0"/>
              <a:t>Collaborations between investigators, e.g., joint publications and grants</a:t>
            </a:r>
          </a:p>
          <a:p>
            <a:pPr lvl="1"/>
            <a:r>
              <a:rPr lang="en-US" sz="1800" dirty="0" smtClean="0"/>
              <a:t>Development of educational material that illustrate fundamental developments in the domain</a:t>
            </a:r>
          </a:p>
          <a:p>
            <a:pPr lvl="1"/>
            <a:r>
              <a:rPr lang="en-US" sz="1800" dirty="0" smtClean="0"/>
              <a:t>Assessment of progress reports within the Center</a:t>
            </a:r>
          </a:p>
        </p:txBody>
      </p:sp>
    </p:spTree>
    <p:extLst>
      <p:ext uri="{BB962C8B-B14F-4D97-AF65-F5344CB8AC3E}">
        <p14:creationId xmlns:p14="http://schemas.microsoft.com/office/powerpoint/2010/main" val="38925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Advisory Committee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xfrm>
            <a:off x="468350" y="1687551"/>
            <a:ext cx="8462708" cy="4851272"/>
          </a:xfrm>
        </p:spPr>
        <p:txBody>
          <a:bodyPr>
            <a:normAutofit/>
          </a:bodyPr>
          <a:lstStyle/>
          <a:p>
            <a:pPr lvl="3"/>
            <a:endParaRPr lang="en-US" sz="8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High </a:t>
            </a:r>
            <a:r>
              <a:rPr lang="en-US" sz="2400" b="1" dirty="0">
                <a:solidFill>
                  <a:srgbClr val="FF0000"/>
                </a:solidFill>
              </a:rPr>
              <a:t>Level Goal</a:t>
            </a:r>
            <a:r>
              <a:rPr lang="en-US" sz="2400" b="1" dirty="0" smtClean="0"/>
              <a:t>:</a:t>
            </a:r>
          </a:p>
          <a:p>
            <a:pPr marL="0" indent="0">
              <a:buNone/>
            </a:pPr>
            <a:r>
              <a:rPr lang="en-US" sz="2400" i="1" u="sng" dirty="0" smtClean="0"/>
              <a:t>To </a:t>
            </a:r>
            <a:r>
              <a:rPr lang="en-US" sz="2400" i="1" u="sng" dirty="0"/>
              <a:t>enhance the long-term impact and research agenda of the Center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Members of EAB: </a:t>
            </a:r>
            <a:r>
              <a:rPr lang="en-US" sz="1800" b="1" dirty="0"/>
              <a:t> </a:t>
            </a:r>
            <a:r>
              <a:rPr lang="en-US" sz="1800" dirty="0" smtClean="0">
                <a:solidFill>
                  <a:srgbClr val="0070C0"/>
                </a:solidFill>
              </a:rPr>
              <a:t>Robert </a:t>
            </a:r>
            <a:r>
              <a:rPr lang="en-US" sz="1800" dirty="0" err="1" smtClean="0">
                <a:solidFill>
                  <a:srgbClr val="0070C0"/>
                </a:solidFill>
              </a:rPr>
              <a:t>Calderbank</a:t>
            </a:r>
            <a:r>
              <a:rPr lang="en-US" sz="1800" dirty="0" smtClean="0">
                <a:solidFill>
                  <a:srgbClr val="0070C0"/>
                </a:solidFill>
              </a:rPr>
              <a:t> (Duke, </a:t>
            </a:r>
            <a:r>
              <a:rPr lang="en-US" sz="1800" u="sng" dirty="0" smtClean="0">
                <a:solidFill>
                  <a:srgbClr val="0070C0"/>
                </a:solidFill>
              </a:rPr>
              <a:t>chair</a:t>
            </a:r>
            <a:r>
              <a:rPr lang="en-US" sz="1800" dirty="0" smtClean="0">
                <a:solidFill>
                  <a:srgbClr val="0070C0"/>
                </a:solidFill>
              </a:rPr>
              <a:t>),  Arden </a:t>
            </a:r>
            <a:r>
              <a:rPr lang="en-US" sz="1800" dirty="0" err="1" smtClean="0">
                <a:solidFill>
                  <a:srgbClr val="0070C0"/>
                </a:solidFill>
              </a:rPr>
              <a:t>Bement</a:t>
            </a:r>
            <a:r>
              <a:rPr lang="en-US" sz="1800" dirty="0" smtClean="0">
                <a:solidFill>
                  <a:srgbClr val="0070C0"/>
                </a:solidFill>
              </a:rPr>
              <a:t>,  </a:t>
            </a:r>
            <a:r>
              <a:rPr lang="en-US" sz="1800" dirty="0" err="1" smtClean="0">
                <a:solidFill>
                  <a:srgbClr val="0070C0"/>
                </a:solidFill>
              </a:rPr>
              <a:t>Shuki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Bruck</a:t>
            </a:r>
            <a:r>
              <a:rPr lang="en-US" sz="1800" dirty="0" smtClean="0">
                <a:solidFill>
                  <a:srgbClr val="0070C0"/>
                </a:solidFill>
              </a:rPr>
              <a:t> (Caltech),  Tony </a:t>
            </a:r>
            <a:r>
              <a:rPr lang="en-US" sz="1800" dirty="0" err="1" smtClean="0">
                <a:solidFill>
                  <a:srgbClr val="0070C0"/>
                </a:solidFill>
              </a:rPr>
              <a:t>Ephremides</a:t>
            </a:r>
            <a:r>
              <a:rPr lang="en-US" sz="1800" dirty="0" smtClean="0">
                <a:solidFill>
                  <a:srgbClr val="0070C0"/>
                </a:solidFill>
              </a:rPr>
              <a:t> (Maryland), Mike </a:t>
            </a:r>
            <a:r>
              <a:rPr lang="en-US" sz="1800" dirty="0" err="1" smtClean="0">
                <a:solidFill>
                  <a:srgbClr val="0070C0"/>
                </a:solidFill>
              </a:rPr>
              <a:t>Luby</a:t>
            </a:r>
            <a:r>
              <a:rPr lang="en-US" sz="1800" dirty="0" smtClean="0">
                <a:solidFill>
                  <a:srgbClr val="0070C0"/>
                </a:solidFill>
              </a:rPr>
              <a:t> (Qualcomm), </a:t>
            </a:r>
            <a:r>
              <a:rPr lang="en-US" sz="1800" dirty="0" err="1" smtClean="0">
                <a:solidFill>
                  <a:srgbClr val="0070C0"/>
                </a:solidFill>
              </a:rPr>
              <a:t>Emina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Soljanin</a:t>
            </a:r>
            <a:r>
              <a:rPr lang="en-US" sz="1800" dirty="0" smtClean="0">
                <a:solidFill>
                  <a:srgbClr val="0070C0"/>
                </a:solidFill>
              </a:rPr>
              <a:t> (Bell and Rutgers), </a:t>
            </a:r>
            <a:r>
              <a:rPr lang="en-US" sz="1800" dirty="0" err="1" smtClean="0">
                <a:solidFill>
                  <a:srgbClr val="0070C0"/>
                </a:solidFill>
              </a:rPr>
              <a:t>Iraj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Saniee</a:t>
            </a:r>
            <a:r>
              <a:rPr lang="en-US" sz="1800" dirty="0" smtClean="0">
                <a:solidFill>
                  <a:srgbClr val="0070C0"/>
                </a:solidFill>
              </a:rPr>
              <a:t> (Bell Labs), J. </a:t>
            </a:r>
            <a:r>
              <a:rPr lang="en-US" sz="1800" dirty="0" err="1" smtClean="0">
                <a:solidFill>
                  <a:srgbClr val="0070C0"/>
                </a:solidFill>
              </a:rPr>
              <a:t>Gibbson</a:t>
            </a:r>
            <a:r>
              <a:rPr lang="en-US" sz="1800" smtClean="0">
                <a:solidFill>
                  <a:srgbClr val="0070C0"/>
                </a:solidFill>
              </a:rPr>
              <a:t> (UCSB).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Sustainability</a:t>
            </a:r>
            <a:r>
              <a:rPr lang="en-US" sz="1800" dirty="0" smtClean="0"/>
              <a:t>:  With </a:t>
            </a:r>
            <a:r>
              <a:rPr lang="en-US" sz="1800" dirty="0"/>
              <a:t>guaranteed support from Purdue University, the Center </a:t>
            </a:r>
            <a:r>
              <a:rPr lang="en-US" sz="1800" dirty="0" smtClean="0"/>
              <a:t>is well-positioned </a:t>
            </a:r>
            <a:r>
              <a:rPr lang="en-US" sz="1800" dirty="0"/>
              <a:t>to thrive well beyond the next five-year funding </a:t>
            </a:r>
            <a:r>
              <a:rPr lang="en-US" sz="1800" dirty="0" smtClean="0"/>
              <a:t>period. </a:t>
            </a:r>
            <a:r>
              <a:rPr lang="en-US" sz="1800" b="1" u="sng" dirty="0" smtClean="0">
                <a:solidFill>
                  <a:srgbClr val="0070C0"/>
                </a:solidFill>
              </a:rPr>
              <a:t>However</a:t>
            </a:r>
            <a:r>
              <a:rPr lang="en-US" sz="1800" b="1" u="sng" dirty="0">
                <a:solidFill>
                  <a:srgbClr val="0070C0"/>
                </a:solidFill>
              </a:rPr>
              <a:t>, an important goal of the Center leadership is to find ways </a:t>
            </a:r>
            <a:r>
              <a:rPr lang="en-US" sz="1800" b="1" u="sng" dirty="0" smtClean="0">
                <a:solidFill>
                  <a:srgbClr val="0070C0"/>
                </a:solidFill>
              </a:rPr>
              <a:t>to bring </a:t>
            </a:r>
            <a:r>
              <a:rPr lang="en-US" sz="1800" b="1" u="sng" dirty="0">
                <a:solidFill>
                  <a:srgbClr val="0070C0"/>
                </a:solidFill>
              </a:rPr>
              <a:t>sustained funding from </a:t>
            </a:r>
            <a:r>
              <a:rPr lang="en-US" sz="1800" b="1" u="sng" dirty="0" err="1">
                <a:solidFill>
                  <a:srgbClr val="0070C0"/>
                </a:solidFill>
              </a:rPr>
              <a:t>goverment</a:t>
            </a:r>
            <a:r>
              <a:rPr lang="en-US" sz="1800" b="1" u="sng" dirty="0">
                <a:solidFill>
                  <a:srgbClr val="0070C0"/>
                </a:solidFill>
              </a:rPr>
              <a:t> agencies, private </a:t>
            </a:r>
            <a:r>
              <a:rPr lang="en-US" sz="1800" b="1" u="sng" dirty="0" smtClean="0">
                <a:solidFill>
                  <a:srgbClr val="0070C0"/>
                </a:solidFill>
              </a:rPr>
              <a:t>foundations, and </a:t>
            </a:r>
            <a:r>
              <a:rPr lang="en-US" sz="1800" b="1" u="sng" dirty="0">
                <a:solidFill>
                  <a:srgbClr val="0070C0"/>
                </a:solidFill>
              </a:rPr>
              <a:t>industry to build on the Center's agenda.</a:t>
            </a: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2386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Advisory Board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xfrm>
            <a:off x="468350" y="1687551"/>
            <a:ext cx="8462708" cy="4851272"/>
          </a:xfrm>
        </p:spPr>
        <p:txBody>
          <a:bodyPr>
            <a:normAutofit/>
          </a:bodyPr>
          <a:lstStyle/>
          <a:p>
            <a:pPr lvl="3"/>
            <a:endParaRPr lang="en-US" sz="800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Specific objectives for the EAC</a:t>
            </a:r>
            <a:r>
              <a:rPr lang="en-US" sz="2400" b="1" dirty="0" smtClean="0"/>
              <a:t>: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000" b="1" dirty="0"/>
              <a:t>-    </a:t>
            </a:r>
            <a:r>
              <a:rPr lang="en-US" sz="2000" dirty="0"/>
              <a:t>Help </a:t>
            </a:r>
            <a:r>
              <a:rPr lang="en-US" sz="2000" dirty="0">
                <a:solidFill>
                  <a:srgbClr val="0070C0"/>
                </a:solidFill>
              </a:rPr>
              <a:t>identify new funding </a:t>
            </a:r>
            <a:r>
              <a:rPr lang="en-US" sz="2000" dirty="0"/>
              <a:t>mechanisms for Center-related research</a:t>
            </a:r>
          </a:p>
          <a:p>
            <a:pPr marL="0" indent="0">
              <a:buNone/>
            </a:pPr>
            <a:r>
              <a:rPr lang="en-US" sz="2000" dirty="0"/>
              <a:t>     to complement existing funding and maintain aspects of the program</a:t>
            </a:r>
          </a:p>
          <a:p>
            <a:pPr marL="0" indent="0">
              <a:buNone/>
            </a:pPr>
            <a:r>
              <a:rPr lang="en-US" sz="2000" dirty="0"/>
              <a:t>     after NSF funding ends.</a:t>
            </a:r>
          </a:p>
          <a:p>
            <a:pPr marL="0" indent="0">
              <a:buNone/>
            </a:pPr>
            <a:r>
              <a:rPr lang="en-US" sz="2000" dirty="0"/>
              <a:t>-    Help </a:t>
            </a:r>
            <a:r>
              <a:rPr lang="en-US" sz="2000" dirty="0">
                <a:solidFill>
                  <a:srgbClr val="0070C0"/>
                </a:solidFill>
              </a:rPr>
              <a:t>identify Center-related research </a:t>
            </a:r>
            <a:r>
              <a:rPr lang="en-US" sz="2000" dirty="0"/>
              <a:t>ripe for tech transfer,</a:t>
            </a:r>
          </a:p>
          <a:p>
            <a:pPr marL="0" indent="0">
              <a:buNone/>
            </a:pPr>
            <a:r>
              <a:rPr lang="en-US" sz="2000" dirty="0"/>
              <a:t>     and facilitate such transfer</a:t>
            </a:r>
          </a:p>
          <a:p>
            <a:pPr marL="0" indent="0">
              <a:buNone/>
            </a:pPr>
            <a:r>
              <a:rPr lang="en-US" sz="2000" dirty="0"/>
              <a:t>-    Forge and/or </a:t>
            </a:r>
            <a:r>
              <a:rPr lang="en-US" sz="2000" dirty="0">
                <a:solidFill>
                  <a:srgbClr val="0070C0"/>
                </a:solidFill>
              </a:rPr>
              <a:t>strengthen connections between industry and the Center</a:t>
            </a:r>
          </a:p>
          <a:p>
            <a:pPr marL="0" indent="0">
              <a:buNone/>
            </a:pPr>
            <a:r>
              <a:rPr lang="en-US" sz="2000" dirty="0"/>
              <a:t>-    Help establish </a:t>
            </a:r>
            <a:r>
              <a:rPr lang="en-US" sz="2000" dirty="0">
                <a:solidFill>
                  <a:srgbClr val="0070C0"/>
                </a:solidFill>
              </a:rPr>
              <a:t>connections between the Center and other research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 organizations </a:t>
            </a:r>
            <a:r>
              <a:rPr lang="en-US" sz="2000" dirty="0"/>
              <a:t>with overlapping interests.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9211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$5M/year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FF5050"/>
                </a:solidFill>
              </a:rPr>
              <a:t>Student Support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b="1" dirty="0" smtClean="0"/>
              <a:t>(115+77)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400" dirty="0" smtClean="0">
                <a:solidFill>
                  <a:srgbClr val="FF5050"/>
                </a:solidFill>
              </a:rPr>
              <a:t>Post Docs  </a:t>
            </a:r>
            <a:r>
              <a:rPr lang="en-US" sz="2400" b="1" dirty="0" smtClean="0"/>
              <a:t>(28+13)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FF5050"/>
                </a:solidFill>
              </a:rPr>
              <a:t>Faculty Support  </a:t>
            </a:r>
            <a:r>
              <a:rPr lang="en-US" sz="2400" dirty="0" smtClean="0"/>
              <a:t>(</a:t>
            </a:r>
            <a:r>
              <a:rPr lang="en-US" sz="2400" b="1" dirty="0" smtClean="0"/>
              <a:t>30+</a:t>
            </a:r>
            <a:r>
              <a:rPr lang="en-US" sz="2400" dirty="0" smtClean="0"/>
              <a:t>)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400" dirty="0" smtClean="0">
                <a:solidFill>
                  <a:srgbClr val="FF5050"/>
                </a:solidFill>
              </a:rPr>
              <a:t>Visitors &amp; Collaborators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7030A0"/>
                </a:solidFill>
              </a:rPr>
              <a:t>Education Director	Diversity Director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7030A0"/>
                </a:solidFill>
              </a:rPr>
              <a:t>Managing Director 	Administrative Assistance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2E8A"/>
                </a:solidFill>
              </a:rPr>
              <a:t>Travel	Workshops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70C0"/>
                </a:solidFill>
              </a:rPr>
              <a:t>Advisory Committee                    Visitors, Speakers, etc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B0F0"/>
                </a:solidFill>
              </a:rPr>
              <a:t>Summer School                           </a:t>
            </a:r>
            <a:r>
              <a:rPr lang="en-US" sz="2400" b="1" u="sng" dirty="0" smtClean="0">
                <a:solidFill>
                  <a:srgbClr val="00B0F0"/>
                </a:solidFill>
              </a:rPr>
              <a:t>Competitive Fund</a:t>
            </a:r>
          </a:p>
          <a:p>
            <a:pPr>
              <a:buNone/>
              <a:tabLst>
                <a:tab pos="4405313" algn="l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720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Breakout of NSF Funding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37474"/>
              </p:ext>
            </p:extLst>
          </p:nvPr>
        </p:nvGraphicFramePr>
        <p:xfrm>
          <a:off x="595223" y="1728158"/>
          <a:ext cx="82296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31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056"/>
            <a:ext cx="82296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Budgeted Faculty, Staff, and Students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532887"/>
              </p:ext>
            </p:extLst>
          </p:nvPr>
        </p:nvGraphicFramePr>
        <p:xfrm>
          <a:off x="417095" y="2261937"/>
          <a:ext cx="8269705" cy="4596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39742985"/>
              </p:ext>
            </p:extLst>
          </p:nvPr>
        </p:nvGraphicFramePr>
        <p:xfrm>
          <a:off x="328257" y="1951235"/>
          <a:ext cx="8566484" cy="453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42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CSoI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57259" y="2592958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57259" y="3533755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57259" y="4549575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57259" y="5586607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9192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accent1"/>
                </a:solidFill>
              </a:rPr>
              <a:t>S</a:t>
            </a:r>
            <a:r>
              <a:rPr lang="en-US" sz="3600" dirty="0" smtClean="0"/>
              <a:t>TC Team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99" y="1436210"/>
            <a:ext cx="5495925" cy="5157196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Bryn Mawr College:</a:t>
            </a:r>
            <a:r>
              <a:rPr lang="en-US" sz="1800" dirty="0" smtClean="0"/>
              <a:t> D. Kumar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Howard University:</a:t>
            </a:r>
            <a:r>
              <a:rPr lang="en-US" sz="1800" dirty="0" smtClean="0"/>
              <a:t> R. </a:t>
            </a:r>
            <a:r>
              <a:rPr lang="en-US" sz="1800" dirty="0" err="1" smtClean="0"/>
              <a:t>Rwebangira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MIT: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B050"/>
                </a:solidFill>
              </a:rPr>
              <a:t>P. </a:t>
            </a:r>
            <a:r>
              <a:rPr lang="en-US" sz="1800" dirty="0" smtClean="0">
                <a:solidFill>
                  <a:schemeClr val="accent1"/>
                </a:solidFill>
              </a:rPr>
              <a:t>Shor (co-PI</a:t>
            </a:r>
            <a:r>
              <a:rPr lang="en-US" sz="1800" dirty="0">
                <a:solidFill>
                  <a:schemeClr val="accent1"/>
                </a:solidFill>
              </a:rPr>
              <a:t>) 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Purdue University </a:t>
            </a:r>
            <a:r>
              <a:rPr lang="en-US" sz="1800" dirty="0" smtClean="0"/>
              <a:t>(lead): </a:t>
            </a:r>
            <a:r>
              <a:rPr lang="en-US" sz="1800" dirty="0" smtClean="0">
                <a:solidFill>
                  <a:schemeClr val="accent1"/>
                </a:solidFill>
              </a:rPr>
              <a:t>W. Szpankowski (PI)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Princeton University: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S. Verdu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Stanford University: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A. Goldsmith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Texas A&amp;M:</a:t>
            </a:r>
            <a:r>
              <a:rPr lang="en-US" sz="1800" dirty="0" smtClean="0">
                <a:solidFill>
                  <a:schemeClr val="accent1"/>
                </a:solidFill>
              </a:rPr>
              <a:t>  </a:t>
            </a:r>
            <a:r>
              <a:rPr lang="en-US" sz="1800" dirty="0" smtClean="0"/>
              <a:t>P.R. Kumar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University of California, Berkeley: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Bin Yu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University of California, San Diego:</a:t>
            </a:r>
            <a:r>
              <a:rPr lang="en-US" sz="1800" dirty="0" smtClean="0"/>
              <a:t> S. Subramaniam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UIUC:</a:t>
            </a:r>
            <a:r>
              <a:rPr lang="en-US" sz="1800" dirty="0" smtClean="0"/>
              <a:t>  O. </a:t>
            </a:r>
            <a:r>
              <a:rPr lang="en-US" sz="1800" dirty="0" err="1" smtClean="0"/>
              <a:t>Milenkovic</a:t>
            </a:r>
            <a:endParaRPr lang="en-US" sz="18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chemeClr val="accent3">
                    <a:lumMod val="50000"/>
                  </a:schemeClr>
                </a:solidFill>
              </a:rPr>
              <a:t>University of Hawaii</a:t>
            </a:r>
            <a:r>
              <a:rPr lang="en-US" sz="1800" dirty="0" smtClean="0"/>
              <a:t>: P. </a:t>
            </a:r>
            <a:r>
              <a:rPr lang="en-US" sz="1800" dirty="0" err="1" smtClean="0"/>
              <a:t>Santhanam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/>
          </a:p>
        </p:txBody>
      </p:sp>
      <p:pic>
        <p:nvPicPr>
          <p:cNvPr id="4" name="Picture 23" descr="Wojciech Szpankowski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6331" b="18687"/>
          <a:stretch>
            <a:fillRect/>
          </a:stretch>
        </p:blipFill>
        <p:spPr bwMode="auto">
          <a:xfrm>
            <a:off x="8052678" y="1286757"/>
            <a:ext cx="772235" cy="8526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5" name="Picture 2" descr="http://www-ee.stanford.edu/~andrea/AGoldsmith.jpg"/>
          <p:cNvPicPr>
            <a:picLocks noChangeAspect="1" noChangeArrowheads="1"/>
          </p:cNvPicPr>
          <p:nvPr/>
        </p:nvPicPr>
        <p:blipFill>
          <a:blip r:embed="rId5" cstate="print"/>
          <a:srcRect r="-5575" b="-5575"/>
          <a:stretch>
            <a:fillRect/>
          </a:stretch>
        </p:blipFill>
        <p:spPr bwMode="auto">
          <a:xfrm>
            <a:off x="8016480" y="2286733"/>
            <a:ext cx="808433" cy="8634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7" name="Picture 6" descr="Sergio Verdú"/>
          <p:cNvPicPr>
            <a:picLocks noChangeAspect="1"/>
          </p:cNvPicPr>
          <p:nvPr/>
        </p:nvPicPr>
        <p:blipFill rotWithShape="1">
          <a:blip r:embed="rId6" cstate="print"/>
          <a:srcRect b="9895"/>
          <a:stretch/>
        </p:blipFill>
        <p:spPr bwMode="auto">
          <a:xfrm>
            <a:off x="8005052" y="4229834"/>
            <a:ext cx="772235" cy="8683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396" name="Rectangle 8"/>
          <p:cNvSpPr>
            <a:spLocks noChangeArrowheads="1"/>
          </p:cNvSpPr>
          <p:nvPr/>
        </p:nvSpPr>
        <p:spPr bwMode="auto">
          <a:xfrm>
            <a:off x="6643056" y="5599784"/>
            <a:ext cx="137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/>
              <a:t>Bin Yu, </a:t>
            </a:r>
            <a:br>
              <a:rPr lang="en-US" sz="1400"/>
            </a:br>
            <a:r>
              <a:rPr lang="en-US" sz="1400"/>
              <a:t> </a:t>
            </a:r>
            <a:r>
              <a:rPr lang="en-US" sz="1400" i="1"/>
              <a:t>U.C. Berkeley</a:t>
            </a:r>
          </a:p>
        </p:txBody>
      </p:sp>
      <p:sp>
        <p:nvSpPr>
          <p:cNvPr id="16397" name="Rectangle 11"/>
          <p:cNvSpPr>
            <a:spLocks noChangeArrowheads="1"/>
          </p:cNvSpPr>
          <p:nvPr/>
        </p:nvSpPr>
        <p:spPr bwMode="auto">
          <a:xfrm>
            <a:off x="6744656" y="4582731"/>
            <a:ext cx="127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i="1" dirty="0">
                <a:cs typeface="Arial" charset="0"/>
              </a:rPr>
              <a:t>Sergio </a:t>
            </a:r>
            <a:r>
              <a:rPr lang="en-US" sz="1400" i="1" dirty="0" err="1">
                <a:cs typeface="Arial" charset="0"/>
              </a:rPr>
              <a:t>Verdú</a:t>
            </a:r>
            <a:r>
              <a:rPr lang="en-US" sz="1400" i="1" dirty="0">
                <a:cs typeface="Arial" charset="0"/>
              </a:rPr>
              <a:t>,</a:t>
            </a:r>
            <a:br>
              <a:rPr lang="en-US" sz="1400" i="1" dirty="0">
                <a:cs typeface="Arial" charset="0"/>
              </a:rPr>
            </a:br>
            <a:r>
              <a:rPr lang="en-US" sz="1400" i="1" dirty="0"/>
              <a:t>Princeton</a:t>
            </a:r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6934167" y="3559175"/>
            <a:ext cx="1080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dirty="0" smtClean="0">
                <a:cs typeface="Arial" charset="0"/>
              </a:rPr>
              <a:t>Peter </a:t>
            </a:r>
            <a:r>
              <a:rPr lang="en-US" sz="1400" dirty="0" err="1" smtClean="0">
                <a:cs typeface="Arial" charset="0"/>
              </a:rPr>
              <a:t>Shor</a:t>
            </a:r>
            <a:r>
              <a:rPr lang="en-US" sz="1400" dirty="0" smtClean="0">
                <a:cs typeface="Arial" charset="0"/>
              </a:rPr>
              <a:t>,</a:t>
            </a:r>
            <a:r>
              <a:rPr lang="en-US" sz="1400" dirty="0">
                <a:cs typeface="Arial" charset="0"/>
              </a:rPr>
              <a:t/>
            </a:r>
            <a:br>
              <a:rPr lang="en-US" sz="1400" dirty="0">
                <a:cs typeface="Arial" charset="0"/>
              </a:rPr>
            </a:br>
            <a:r>
              <a:rPr lang="en-US" sz="1400" i="1" dirty="0"/>
              <a:t>MIT</a:t>
            </a:r>
          </a:p>
        </p:txBody>
      </p:sp>
      <p:sp>
        <p:nvSpPr>
          <p:cNvPr id="16399" name="Rectangle 21"/>
          <p:cNvSpPr>
            <a:spLocks noChangeArrowheads="1"/>
          </p:cNvSpPr>
          <p:nvPr/>
        </p:nvSpPr>
        <p:spPr bwMode="auto">
          <a:xfrm>
            <a:off x="6322381" y="2629435"/>
            <a:ext cx="1692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>
                <a:cs typeface="Arial" charset="0"/>
              </a:rPr>
              <a:t>Andrea Goldsmith,</a:t>
            </a:r>
            <a:br>
              <a:rPr lang="en-US" sz="1400">
                <a:cs typeface="Arial" charset="0"/>
              </a:rPr>
            </a:br>
            <a:r>
              <a:rPr lang="en-US" sz="1400" i="1"/>
              <a:t>Stanford</a:t>
            </a:r>
          </a:p>
        </p:txBody>
      </p:sp>
      <p:sp>
        <p:nvSpPr>
          <p:cNvPr id="1640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7AC655-8B40-4CD8-B033-7EDB56EC60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  <p:pic>
        <p:nvPicPr>
          <p:cNvPr id="16402" name="Picture 2" descr="C:\Documents and Settings\spa\Desktop\binyu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4"/>
          <a:stretch/>
        </p:blipFill>
        <p:spPr bwMode="auto">
          <a:xfrm>
            <a:off x="8011970" y="5270753"/>
            <a:ext cx="749443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[PHOTO]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55"/>
          <a:stretch/>
        </p:blipFill>
        <p:spPr bwMode="auto">
          <a:xfrm>
            <a:off x="8011969" y="3223569"/>
            <a:ext cx="749444" cy="8588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67144" y="5437428"/>
            <a:ext cx="5577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R. Aguilar, M. </a:t>
            </a:r>
            <a:r>
              <a:rPr lang="en-US" sz="1400" dirty="0" err="1" smtClean="0"/>
              <a:t>Atallah</a:t>
            </a:r>
            <a:r>
              <a:rPr lang="en-US" sz="1400" dirty="0" smtClean="0"/>
              <a:t>, S. </a:t>
            </a:r>
            <a:r>
              <a:rPr lang="en-US" sz="1400" dirty="0" err="1" smtClean="0"/>
              <a:t>Datta</a:t>
            </a:r>
            <a:r>
              <a:rPr lang="en-US" sz="1400" dirty="0" smtClean="0"/>
              <a:t>, A. </a:t>
            </a:r>
            <a:r>
              <a:rPr lang="en-US" sz="1400" dirty="0" err="1" smtClean="0"/>
              <a:t>Grama</a:t>
            </a:r>
            <a:r>
              <a:rPr lang="en-US" sz="1400" dirty="0" smtClean="0"/>
              <a:t>, J. Neville, D. </a:t>
            </a:r>
            <a:r>
              <a:rPr lang="en-US" sz="1400" dirty="0" err="1" smtClean="0"/>
              <a:t>Ramkrishna</a:t>
            </a:r>
            <a:r>
              <a:rPr lang="en-US" sz="1400" dirty="0" smtClean="0"/>
              <a:t>, L. Si, V. </a:t>
            </a:r>
            <a:r>
              <a:rPr lang="en-US" sz="1400" dirty="0" err="1" smtClean="0"/>
              <a:t>Rego</a:t>
            </a:r>
            <a:r>
              <a:rPr lang="en-US" sz="1400" dirty="0" smtClean="0"/>
              <a:t>, M. Ward, D. </a:t>
            </a:r>
            <a:r>
              <a:rPr lang="en-US" sz="1400" dirty="0" err="1" smtClean="0"/>
              <a:t>Xu</a:t>
            </a:r>
            <a:r>
              <a:rPr lang="en-US" sz="1400" dirty="0" smtClean="0"/>
              <a:t>, C. Liu, L. Burge, N. Lynch, R. </a:t>
            </a:r>
            <a:r>
              <a:rPr lang="en-US" sz="1400" dirty="0" err="1" smtClean="0"/>
              <a:t>Rivest</a:t>
            </a:r>
            <a:r>
              <a:rPr lang="en-US" sz="1400" dirty="0" smtClean="0"/>
              <a:t>, M. </a:t>
            </a:r>
            <a:r>
              <a:rPr lang="en-US" sz="1400" dirty="0" err="1" smtClean="0"/>
              <a:t>Sudan,Y</a:t>
            </a:r>
            <a:r>
              <a:rPr lang="en-US" sz="1400" dirty="0" smtClean="0"/>
              <a:t>. </a:t>
            </a:r>
            <a:r>
              <a:rPr lang="en-US" sz="1400" dirty="0" err="1" smtClean="0"/>
              <a:t>Polyanskiy</a:t>
            </a:r>
            <a:r>
              <a:rPr lang="en-US" sz="1400" dirty="0" smtClean="0"/>
              <a:t>, W. </a:t>
            </a:r>
            <a:r>
              <a:rPr lang="en-US" sz="1400" dirty="0" err="1" smtClean="0"/>
              <a:t>Bialek</a:t>
            </a:r>
            <a:r>
              <a:rPr lang="en-US" sz="1400" dirty="0" smtClean="0"/>
              <a:t>,  S. Kulkarni, C. Sims, T. Cover, A. </a:t>
            </a:r>
            <a:r>
              <a:rPr lang="en-US" sz="1400" dirty="0" err="1" smtClean="0"/>
              <a:t>Ozgur</a:t>
            </a:r>
            <a:r>
              <a:rPr lang="en-US" sz="1400" dirty="0" smtClean="0"/>
              <a:t>, T.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, V. 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, J. Gallant, T. </a:t>
            </a:r>
            <a:r>
              <a:rPr lang="en-US" sz="1400" dirty="0" err="1" smtClean="0"/>
              <a:t>Courtade</a:t>
            </a:r>
            <a:r>
              <a:rPr lang="en-US" sz="1400" dirty="0" smtClean="0"/>
              <a:t>, M. Mahoney, D. </a:t>
            </a:r>
            <a:r>
              <a:rPr lang="en-US" sz="1400" dirty="0" err="1" smtClean="0"/>
              <a:t>Tse</a:t>
            </a:r>
            <a:r>
              <a:rPr lang="en-US" sz="1400" dirty="0" smtClean="0"/>
              <a:t>, T. Coleman</a:t>
            </a:r>
            <a:r>
              <a:rPr lang="en-US" sz="1000" dirty="0" smtClean="0"/>
              <a:t>,  </a:t>
            </a:r>
            <a:r>
              <a:rPr lang="en-US" sz="1400" dirty="0" smtClean="0"/>
              <a:t>Y. Baryshnikov, M. </a:t>
            </a:r>
            <a:r>
              <a:rPr lang="en-US" sz="1400" dirty="0" err="1" smtClean="0"/>
              <a:t>Raginsky</a:t>
            </a:r>
            <a:r>
              <a:rPr lang="en-US" sz="1400" dirty="0" smtClean="0"/>
              <a:t>, E. Abbe.</a:t>
            </a:r>
            <a:endParaRPr lang="en-US" sz="1000" dirty="0" smtClean="0"/>
          </a:p>
          <a:p>
            <a:endParaRPr lang="en-US" sz="10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057259" y="1590553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6400" name="Rectangle 23"/>
          <p:cNvSpPr>
            <a:spLocks noChangeArrowheads="1"/>
          </p:cNvSpPr>
          <p:nvPr/>
        </p:nvSpPr>
        <p:spPr bwMode="auto">
          <a:xfrm>
            <a:off x="5944556" y="1581398"/>
            <a:ext cx="2070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 dirty="0" err="1">
                <a:ea typeface="Calibri" pitchFamily="34" charset="0"/>
                <a:cs typeface="Arial" charset="0"/>
              </a:rPr>
              <a:t>Wojciech</a:t>
            </a:r>
            <a:r>
              <a:rPr lang="en-US" sz="1400" dirty="0">
                <a:ea typeface="Calibri" pitchFamily="34" charset="0"/>
                <a:cs typeface="Arial" charset="0"/>
              </a:rPr>
              <a:t> </a:t>
            </a:r>
            <a:r>
              <a:rPr lang="en-US" sz="1400" dirty="0" err="1">
                <a:ea typeface="Calibri" pitchFamily="34" charset="0"/>
                <a:cs typeface="Arial" charset="0"/>
              </a:rPr>
              <a:t>Szpankowski</a:t>
            </a:r>
            <a:r>
              <a:rPr lang="en-US" sz="1400" dirty="0">
                <a:ea typeface="Calibri" pitchFamily="34" charset="0"/>
                <a:cs typeface="Arial" charset="0"/>
              </a:rPr>
              <a:t>, </a:t>
            </a:r>
          </a:p>
          <a:p>
            <a:pPr algn="r"/>
            <a:r>
              <a:rPr lang="en-US" sz="1400" i="1" dirty="0">
                <a:ea typeface="Calibri" pitchFamily="34" charset="0"/>
                <a:cs typeface="Arial" charset="0"/>
              </a:rPr>
              <a:t>Purdue</a:t>
            </a:r>
          </a:p>
        </p:txBody>
      </p:sp>
    </p:spTree>
    <p:extLst>
      <p:ext uri="{BB962C8B-B14F-4D97-AF65-F5344CB8AC3E}">
        <p14:creationId xmlns:p14="http://schemas.microsoft.com/office/powerpoint/2010/main" val="6348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20" y="639797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Center Participant  Awards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15" y="1296212"/>
            <a:ext cx="8203721" cy="5139096"/>
          </a:xfrm>
        </p:spPr>
        <p:txBody>
          <a:bodyPr rtlCol="0"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Nobel Prize </a:t>
            </a:r>
            <a:r>
              <a:rPr lang="en-US" sz="2000" dirty="0" smtClean="0">
                <a:solidFill>
                  <a:srgbClr val="0070C0"/>
                </a:solidFill>
              </a:rPr>
              <a:t>(Economics):  </a:t>
            </a:r>
            <a:r>
              <a:rPr lang="en-US" sz="1800" dirty="0" smtClean="0">
                <a:solidFill>
                  <a:srgbClr val="FF0000"/>
                </a:solidFill>
              </a:rPr>
              <a:t>Sims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National Academies: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NAS</a:t>
            </a:r>
            <a:r>
              <a:rPr lang="en-US" sz="2000" dirty="0" smtClean="0"/>
              <a:t> </a:t>
            </a:r>
            <a:r>
              <a:rPr lang="en-US" sz="1800" dirty="0" smtClean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Bialek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r>
              <a:rPr lang="en-US" sz="1800" dirty="0" smtClean="0">
                <a:solidFill>
                  <a:srgbClr val="FF0000"/>
                </a:solidFill>
              </a:rPr>
              <a:t>, Shor, Sims,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r>
              <a:rPr lang="en-US" sz="1800" dirty="0" smtClean="0">
                <a:solidFill>
                  <a:srgbClr val="FF0000"/>
                </a:solidFill>
              </a:rPr>
              <a:t>, Yu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NAE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Datta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b="1" dirty="0" smtClean="0">
                <a:solidFill>
                  <a:srgbClr val="FF0000"/>
                </a:solidFill>
              </a:rPr>
              <a:t>Goldsmith</a:t>
            </a:r>
            <a:r>
              <a:rPr lang="en-US" sz="1800" dirty="0" smtClean="0">
                <a:solidFill>
                  <a:srgbClr val="FF0000"/>
                </a:solidFill>
              </a:rPr>
              <a:t>, Lynch, Kumar, </a:t>
            </a:r>
            <a:r>
              <a:rPr lang="en-US" sz="1800" dirty="0" err="1" smtClean="0">
                <a:solidFill>
                  <a:srgbClr val="FF0000"/>
                </a:solidFill>
              </a:rPr>
              <a:t>Ramkrishan</a:t>
            </a:r>
            <a:r>
              <a:rPr lang="en-US" sz="1800" dirty="0" smtClean="0">
                <a:solidFill>
                  <a:srgbClr val="FF0000"/>
                </a:solidFill>
              </a:rPr>
              <a:t>, Rice,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Turing Award</a:t>
            </a:r>
            <a:r>
              <a:rPr lang="en-US" sz="1800" dirty="0" smtClean="0"/>
              <a:t> </a:t>
            </a:r>
            <a:r>
              <a:rPr lang="en-US" sz="1800" dirty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Shannon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ward</a:t>
            </a:r>
            <a:r>
              <a:rPr lang="en-US" sz="1800" dirty="0" smtClean="0"/>
              <a:t> </a:t>
            </a:r>
            <a:r>
              <a:rPr lang="en-US" sz="1800" dirty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b="1" u="sng" dirty="0" err="1" smtClean="0">
                <a:solidFill>
                  <a:srgbClr val="FF0000"/>
                </a:solidFill>
              </a:rPr>
              <a:t>Tse</a:t>
            </a:r>
            <a:r>
              <a:rPr lang="en-US" sz="1800" dirty="0" smtClean="0">
                <a:solidFill>
                  <a:srgbClr val="FF0000"/>
                </a:solidFill>
              </a:rPr>
              <a:t> (Cover)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Nevanlinna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Prize </a:t>
            </a:r>
            <a:r>
              <a:rPr lang="en-US" sz="1800" dirty="0" smtClean="0"/>
              <a:t>–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Sudan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Shor</a:t>
            </a: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Richard W. Hamming Medal </a:t>
            </a:r>
            <a:r>
              <a:rPr lang="en-US" sz="1800" dirty="0" smtClean="0"/>
              <a:t>–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Cover and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endParaRPr lang="en-US" sz="1800" dirty="0" smtClean="0"/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Humboldt Research Award, A. </a:t>
            </a:r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Bement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Jr. Award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/>
              <a:t>–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Szpankowski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Swartz Prize in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Neuroscience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/>
              <a:t>–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Bialek</a:t>
            </a: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IEEE Field Award for Control Systems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FF0000"/>
                </a:solidFill>
              </a:rPr>
              <a:t>Kumar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Edwin Howard Armstrong Achievement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Award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FF0000"/>
                </a:solidFill>
              </a:rPr>
              <a:t>Goldsmith</a:t>
            </a:r>
            <a:endParaRPr lang="en-US" sz="1800" b="1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fontAlgn="auto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lang="en-US" sz="1800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0F13F2-F18A-4440-86A8-FD2A8786014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997192" y="2121616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97192" y="3897009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97192" y="3021614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97192" y="5593166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7192" y="4768162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818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accent1"/>
                </a:solidFill>
              </a:rPr>
              <a:t>S</a:t>
            </a:r>
            <a:r>
              <a:rPr lang="en-US" sz="3600" dirty="0" smtClean="0"/>
              <a:t>TC Staff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64" y="1573213"/>
            <a:ext cx="5318126" cy="4547393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Director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err="1"/>
              <a:t>Wojciech</a:t>
            </a:r>
            <a:r>
              <a:rPr lang="en-US" sz="2400" dirty="0"/>
              <a:t> </a:t>
            </a:r>
            <a:r>
              <a:rPr lang="en-US" sz="2400" dirty="0" err="1" smtClean="0"/>
              <a:t>Szpankowski</a:t>
            </a: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Managing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Director </a:t>
            </a:r>
            <a:r>
              <a:rPr lang="en-US" sz="2400" dirty="0"/>
              <a:t>– Bob </a:t>
            </a:r>
            <a:r>
              <a:rPr lang="en-US" sz="2400" dirty="0" smtClean="0"/>
              <a:t>Brown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Director </a:t>
            </a:r>
            <a:r>
              <a:rPr lang="en-US" sz="2400" dirty="0"/>
              <a:t>– Brent </a:t>
            </a:r>
            <a:r>
              <a:rPr lang="en-US" sz="2400" dirty="0" smtClean="0"/>
              <a:t>Ladd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Diversity Director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2400" dirty="0" smtClean="0"/>
              <a:t>– </a:t>
            </a:r>
            <a:r>
              <a:rPr lang="en-US" sz="2400" dirty="0"/>
              <a:t>Kelly </a:t>
            </a:r>
            <a:r>
              <a:rPr lang="en-US" sz="2400" dirty="0" err="1"/>
              <a:t>Andronicos</a:t>
            </a: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Multimedia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Specialist </a:t>
            </a:r>
            <a:r>
              <a:rPr lang="en-US" sz="2400" dirty="0"/>
              <a:t>– Mike </a:t>
            </a:r>
            <a:r>
              <a:rPr lang="en-US" sz="2400" dirty="0" smtClean="0"/>
              <a:t>Atwell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Administrative Asst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sz="2400" dirty="0"/>
              <a:t>– </a:t>
            </a:r>
            <a:r>
              <a:rPr lang="en-US" sz="2400" dirty="0" err="1" smtClean="0"/>
              <a:t>Kiya</a:t>
            </a:r>
            <a:r>
              <a:rPr lang="en-US" sz="2400" dirty="0" smtClean="0"/>
              <a:t> Smith</a:t>
            </a:r>
            <a:endParaRPr lang="en-US" sz="2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6515" y="1849645"/>
            <a:ext cx="832998" cy="83299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6603" y="4511622"/>
            <a:ext cx="796878" cy="79687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396" name="Rectangle 8"/>
          <p:cNvSpPr>
            <a:spLocks noChangeArrowheads="1"/>
          </p:cNvSpPr>
          <p:nvPr/>
        </p:nvSpPr>
        <p:spPr bwMode="auto">
          <a:xfrm>
            <a:off x="6165765" y="5556654"/>
            <a:ext cx="174894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Kiya Smith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Administrative Asst.</a:t>
            </a:r>
          </a:p>
        </p:txBody>
      </p:sp>
      <p:sp>
        <p:nvSpPr>
          <p:cNvPr id="16397" name="Rectangle 11"/>
          <p:cNvSpPr>
            <a:spLocks noChangeArrowheads="1"/>
          </p:cNvSpPr>
          <p:nvPr/>
        </p:nvSpPr>
        <p:spPr bwMode="auto">
          <a:xfrm>
            <a:off x="5997192" y="4794874"/>
            <a:ext cx="1917513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Mike Atwell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Multimedia Specialist </a:t>
            </a:r>
            <a:endParaRPr lang="en-US" sz="1400" dirty="0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6207186" y="3021614"/>
            <a:ext cx="1707519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Brent Ladd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Education </a:t>
            </a:r>
            <a:r>
              <a:rPr lang="en-US" sz="1400" dirty="0"/>
              <a:t>Director </a:t>
            </a:r>
            <a:endParaRPr lang="en-US" sz="1400" dirty="0" smtClean="0"/>
          </a:p>
        </p:txBody>
      </p:sp>
      <p:sp>
        <p:nvSpPr>
          <p:cNvPr id="16399" name="Rectangle 21"/>
          <p:cNvSpPr>
            <a:spLocks noChangeArrowheads="1"/>
          </p:cNvSpPr>
          <p:nvPr/>
        </p:nvSpPr>
        <p:spPr bwMode="auto">
          <a:xfrm>
            <a:off x="6222430" y="2116853"/>
            <a:ext cx="1692275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400" dirty="0"/>
              <a:t>Bob Brown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Managing Director</a:t>
            </a:r>
            <a:endParaRPr lang="en-US" sz="1400" dirty="0"/>
          </a:p>
        </p:txBody>
      </p:sp>
      <p:sp>
        <p:nvSpPr>
          <p:cNvPr id="16400" name="Rectangle 23"/>
          <p:cNvSpPr>
            <a:spLocks noChangeArrowheads="1"/>
          </p:cNvSpPr>
          <p:nvPr/>
        </p:nvSpPr>
        <p:spPr bwMode="auto">
          <a:xfrm>
            <a:off x="6165765" y="3917050"/>
            <a:ext cx="17489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ea typeface="Calibri" pitchFamily="34" charset="0"/>
                <a:cs typeface="Arial" charset="0"/>
              </a:rPr>
              <a:t>Kelly </a:t>
            </a:r>
            <a:r>
              <a:rPr lang="en-US" sz="1400" dirty="0" err="1" smtClean="0">
                <a:ea typeface="Calibri" pitchFamily="34" charset="0"/>
                <a:cs typeface="Arial" charset="0"/>
              </a:rPr>
              <a:t>Andronicos</a:t>
            </a:r>
            <a:r>
              <a:rPr lang="en-US" sz="1400" dirty="0" smtClean="0">
                <a:ea typeface="Calibri" pitchFamily="34" charset="0"/>
                <a:cs typeface="Arial" charset="0"/>
              </a:rPr>
              <a:t> </a:t>
            </a:r>
          </a:p>
          <a:p>
            <a:pPr algn="r"/>
            <a:r>
              <a:rPr lang="en-US" sz="1400" dirty="0" smtClean="0">
                <a:ea typeface="Calibri" pitchFamily="34" charset="0"/>
                <a:cs typeface="Arial" charset="0"/>
              </a:rPr>
              <a:t>Diversity Director</a:t>
            </a:r>
            <a:endParaRPr lang="en-US" sz="1400" dirty="0">
              <a:ea typeface="Calibri" pitchFamily="34" charset="0"/>
              <a:cs typeface="Arial" charset="0"/>
            </a:endParaRPr>
          </a:p>
        </p:txBody>
      </p:sp>
      <p:sp>
        <p:nvSpPr>
          <p:cNvPr id="1640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7AC655-8B40-4CD8-B033-7EDB56EC60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6515" y="2743188"/>
            <a:ext cx="832998" cy="8329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4" name="AutoShape 2" descr="imap://spa@lukasz.cs.purdue.edu:993/fetch%3EUID%3E/INBOX%3E52660?part=1.2&amp;type=image/jpeg&amp;filename=kiy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169" y="5357017"/>
            <a:ext cx="808743" cy="8705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735" r="2744" b="25792"/>
          <a:stretch/>
        </p:blipFill>
        <p:spPr>
          <a:xfrm>
            <a:off x="8005429" y="3631721"/>
            <a:ext cx="794084" cy="8195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7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17771</TotalTime>
  <Words>3379</Words>
  <Application>Microsoft Office PowerPoint</Application>
  <PresentationFormat>On-screen Show (4:3)</PresentationFormat>
  <Paragraphs>608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Continuum Bold</vt:lpstr>
      <vt:lpstr>Continuum Medium</vt:lpstr>
      <vt:lpstr>Fira Sans Book</vt:lpstr>
      <vt:lpstr>Times</vt:lpstr>
      <vt:lpstr>Times New Roman</vt:lpstr>
      <vt:lpstr>Wingdings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STC Team</vt:lpstr>
      <vt:lpstr>Center Participant  Awards</vt:lpstr>
      <vt:lpstr>STC Staff</vt:lpstr>
      <vt:lpstr>Outline</vt:lpstr>
      <vt:lpstr>Mission and  Research Thrusts</vt:lpstr>
      <vt:lpstr>Research Presentations Site2016</vt:lpstr>
      <vt:lpstr> Center’s Theme &amp; Vision</vt:lpstr>
      <vt:lpstr>Research Plan for Next Five Years</vt:lpstr>
      <vt:lpstr>PowerPoint Presentation</vt:lpstr>
      <vt:lpstr>Outline</vt:lpstr>
      <vt:lpstr>Value-Added &amp; Legacy in Research</vt:lpstr>
      <vt:lpstr>Outline</vt:lpstr>
      <vt:lpstr>Motivation: Infection Spread</vt:lpstr>
      <vt:lpstr>Further Motivation</vt:lpstr>
      <vt:lpstr>Formulation</vt:lpstr>
      <vt:lpstr>Minimax Risk</vt:lpstr>
      <vt:lpstr>Partial Orders and Binning</vt:lpstr>
      <vt:lpstr>Sample of Past Accomplishments </vt:lpstr>
      <vt:lpstr>Cross Center Collaborations</vt:lpstr>
      <vt:lpstr> Interdisciplinary Student projects</vt:lpstr>
      <vt:lpstr>PowerPoint Presentation</vt:lpstr>
      <vt:lpstr>PowerPoint Presentation</vt:lpstr>
      <vt:lpstr>Outline</vt:lpstr>
      <vt:lpstr>Education and Diversity</vt:lpstr>
      <vt:lpstr>Frontiers of Education Program</vt:lpstr>
      <vt:lpstr>Knowledge Transfer</vt:lpstr>
      <vt:lpstr>Prestige Lecture Series</vt:lpstr>
      <vt:lpstr>Outline</vt:lpstr>
      <vt:lpstr>Sustainability Plans</vt:lpstr>
      <vt:lpstr>A Vision for the Future</vt:lpstr>
      <vt:lpstr>International Partnership</vt:lpstr>
      <vt:lpstr>Data Science Center</vt:lpstr>
      <vt:lpstr>Outline</vt:lpstr>
      <vt:lpstr>Management Objectives</vt:lpstr>
      <vt:lpstr>Project Management</vt:lpstr>
      <vt:lpstr>External Advisory Committee</vt:lpstr>
      <vt:lpstr>External Advisory Board</vt:lpstr>
      <vt:lpstr>Outline</vt:lpstr>
      <vt:lpstr>Budget Summary</vt:lpstr>
      <vt:lpstr>Breakout of NSF Funding</vt:lpstr>
      <vt:lpstr>Budgeted Faculty, Staff, and Students</vt:lpstr>
    </vt:vector>
  </TitlesOfParts>
  <Company>Engineering Computer Network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</cp:lastModifiedBy>
  <cp:revision>1445</cp:revision>
  <cp:lastPrinted>2017-07-18T18:48:48Z</cp:lastPrinted>
  <dcterms:created xsi:type="dcterms:W3CDTF">2009-09-11T21:07:35Z</dcterms:created>
  <dcterms:modified xsi:type="dcterms:W3CDTF">2017-07-24T17:56:25Z</dcterms:modified>
</cp:coreProperties>
</file>